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72" r:id="rId3"/>
    <p:sldId id="291" r:id="rId4"/>
    <p:sldId id="333" r:id="rId5"/>
    <p:sldId id="330" r:id="rId6"/>
    <p:sldId id="331" r:id="rId7"/>
    <p:sldId id="411" r:id="rId8"/>
    <p:sldId id="417" r:id="rId9"/>
    <p:sldId id="334" r:id="rId10"/>
    <p:sldId id="384" r:id="rId11"/>
    <p:sldId id="413" r:id="rId12"/>
    <p:sldId id="421" r:id="rId13"/>
    <p:sldId id="422" r:id="rId14"/>
    <p:sldId id="424" r:id="rId15"/>
    <p:sldId id="415" r:id="rId16"/>
    <p:sldId id="305" r:id="rId17"/>
    <p:sldId id="303" r:id="rId18"/>
    <p:sldId id="402" r:id="rId19"/>
    <p:sldId id="341" r:id="rId20"/>
    <p:sldId id="420" r:id="rId21"/>
    <p:sldId id="406" r:id="rId22"/>
    <p:sldId id="401" r:id="rId23"/>
    <p:sldId id="338" r:id="rId24"/>
    <p:sldId id="353" r:id="rId25"/>
    <p:sldId id="339" r:id="rId26"/>
    <p:sldId id="361" r:id="rId27"/>
    <p:sldId id="355" r:id="rId28"/>
    <p:sldId id="356" r:id="rId29"/>
    <p:sldId id="363" r:id="rId30"/>
    <p:sldId id="364" r:id="rId31"/>
    <p:sldId id="365" r:id="rId32"/>
    <p:sldId id="366" r:id="rId33"/>
    <p:sldId id="367" r:id="rId34"/>
    <p:sldId id="277" r:id="rId35"/>
    <p:sldId id="310" r:id="rId36"/>
    <p:sldId id="311" r:id="rId37"/>
    <p:sldId id="381" r:id="rId38"/>
    <p:sldId id="425" r:id="rId39"/>
    <p:sldId id="426" r:id="rId40"/>
    <p:sldId id="427" r:id="rId41"/>
    <p:sldId id="368" r:id="rId42"/>
    <p:sldId id="350" r:id="rId43"/>
    <p:sldId id="266" r:id="rId44"/>
    <p:sldId id="379" r:id="rId45"/>
    <p:sldId id="380" r:id="rId46"/>
    <p:sldId id="344" r:id="rId47"/>
    <p:sldId id="370" r:id="rId48"/>
    <p:sldId id="369" r:id="rId49"/>
    <p:sldId id="373" r:id="rId50"/>
    <p:sldId id="407" r:id="rId51"/>
    <p:sldId id="418" r:id="rId52"/>
    <p:sldId id="419" r:id="rId53"/>
    <p:sldId id="428" r:id="rId54"/>
    <p:sldId id="429" r:id="rId55"/>
    <p:sldId id="374" r:id="rId5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89323" autoAdjust="0"/>
  </p:normalViewPr>
  <p:slideViewPr>
    <p:cSldViewPr>
      <p:cViewPr>
        <p:scale>
          <a:sx n="150" d="100"/>
          <a:sy n="150" d="100"/>
        </p:scale>
        <p:origin x="-372" y="-18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2:15:43.0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16545 5256,'0'0,"9"0,0 0,0 0,8 0,1 0,8 0,-8 0,35 0,9 0,-27-8,18 8,-9 0,-9 0,-8 0,-10 0,10 0,-18 0,8 0,10 0,-1 17,-17-8,9-9,-1 0,1 0,-9 0,0 0,17 0,-17 0,0 0,0 0,17 0,-17 0,17 0,-8 0,26 0,-26 0,35 0,-9 0,-9 0,-9 0,-8 0,-9 0,17 0,-17 0,0 0,0 0,17 0,-17 0,0 9,17-9,1 9,-10-9,10 0,-1 17,-8-17,8 0,-8 0,9 0,-19 0,19 0,-18 0,8 0,10 0,-18 0,17 0,9 0,-8 0,8 0,-8 0,-10 0,10 0,-10 0,10 0,-18 0,17 0,-17 0,0 0,-1 0,1 0,9 0,-9 0,0 0,-1 0,1 0,0 0,9 0,-10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1:54:20.52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8864 8684,'0'0,"5"0,6 0,-6 0,0 0,0 0,11 0,-10 0,-1 0,0 0,11 0,-11 0,1 0,-1 0,0 0,1 0,4 0,1 0,-6 0,0 0,11 0,-10 0,-1 0,0 0,0 0,6 0,-6 0,1 0,-1 0,0 0,0 0,11 0,0 0,-5 0,5 0,-6 0,1 0,-6 0,0 0,1 0,-1 0,0 0,6 0,-6 0,1 0,-1 0,0 0,11 0,-5 0,-1 0,-5 0,1 0,4 0,-4 0,10 0,-11 0,0 0,0 0,6 0,-6 0,1 0,-1 0,11 0,-11 0,6 0,5 0,-6 0,1 0,-6 0,0 0,1 0,-1 0,0 0,6 0,-6 0,6 0,5 0,-11 0,11 0,-6 0,-4 0,-1 0,5 0,-4 0,4 0,6 0,0 0,5 0,11 0,0 0,0 0,-6 0,6 0,-22 0,6 0,0 0,-11 0,1 0,-1-6,0 6,1 0,4 0,-4 0,4 0,-5 0,11 0,5 0,6 0,5 0,-11-10,11 10,-16 0,-1-5,-4 5,0 0,-6 0,0 0,0 0,1 0,10 0,-11 0,0 0,1 0,-1 0,5 0,-4 0,4 0,6 0,-11 0,17 0,-6 0,15-11,-10 11,11 0,-5 0,-17 0,6 0,-10 0,-1 0,0 0,11 0,-11 0,11 0,-11 0,6 0,-6 0,6 0,-6 0,1 0,-1 0,0 0,0 0,6 0,-6 0,1 0,-1 0,0 0,0 0,6 0,-6 0,1 0,-1 0,0 0,11 5,-11-5,1 0,-1 0,0 0,6 0,-6 0,-5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1:54:20.5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8872 11552,'0'0,"6"0,4 0,-5 0,6 0,-6-5,11 5,-5 0,5 0,-1 0,-9-11,-1 11,0 0,1 0,9 0,-4 0,0 0,-1 0,6 0,-5 0,-6 0,11 0,-11 0,0 0,1 0,4 0,-5 0,1 0,-1 0,11 0,-6 0,-4 0,10 0,-6 0,1 0,-1 0,6 0,-5 0,-1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1:54:20.5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16660 11545,'5'0,"1"0,9 0,-4 0,5 0,-11 0,0 0,1 0,4 0,1 0,-6 0,0 0,11 0,-11 0,6 0,0 0,-1 5,6-5,5 10,-16-10,11 0,-10 0,-1 0,0 0,11 0,0 0,-11 0,0 0,1 0,10 0,-6 0,-5 0,1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2:15:46.9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16325 6544,'17'0,"-17"18,9-18,0 0,-9 8,18-8,-1 0,-8 0,9 0,-9 0,17 0,9 0,18 0,0 0,9 0,-9 0,-18 0,18 0,18 0,-27 0,9 0,-18-8,9 8,-35 0,0 0,-1 0,1 0,18 0,-1 8,-8-8,26 0,-9 0,18 0,0 0,-9 0,9 9,0-9,-18 0,-8 0,-1 0,-8 0,-1 0,1 9,-9-9,0 0,8 0,-8 0,9 0,26 0,-26 0,8 0,9 0,-8 0,-18 0,8 0,1 0,-9 18,-1-18,1 0,18 0,-10 9,27 8,-17-17,44 0,-19 9,-16-9,43 0,-26 18,-18-18,9 0,-35 0,9 0,-9 0,8 9,-8-9,0 0,0 0,0 0,-1 0,10 0,0 0,17 0,9 0,-9 0,-8 0,-10 0,1 0,-9 0,0 0,-9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2:15:57.6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19905 6650,'9'0,"0"0,0 0,9 0,-10 0,1 0,0 0,0 0,0 0,8 0,1 0,-9 0,0 0,8 0,-8 0,0 0,9 0,8 9,0-9,-8 0,26 0,-26 0,26 9,-9-9,9 0,-8 0,-1 17,9-17,-26 0,8 0,-17 0,17 0,-17 0,0 0,0 0,0 0,8 0,-8 0,0 0,9 0,8 0,0 0,10-9,-1 9,-9 0,10 0,-10 0,1 0,-10 0,10 0,-1 0,-8 0,-9 0,17 0,-17 0,0 0,17 0,-8 0,-9 0,17 0,1 0,-10 0,10 0,-1 0,-8 0,26 0,-26 18,34-18,-7 0,-28 0,27 0,-8 0,8 0,-36 0,10 0,-9 0,9 9,-10-9,10 0,-9 9,17-9,-8 0,8 0,10 0,-10 0,1 0,8 0,-9 0,-8 0,26 17,-26-17,8 0,9 0,10 0,-10 0,-9 0,10 0,-10 0,-8 0,-1 0,1 0,8 0,-17 0,9 0,8 0,1 0,-10 0,10 0,8 0,-8 0,-10 0,27 0,-26 0,26 0,-9 0,-8 0,26 0,-18-9,27 9,-27-8,0 8,9 0,-17-18,-10 18,10 0,-18 0,8 0,1 0,-9 0,8 0,10 0,8 0,9 0,-26 0,26 0,-9 0,-8 0,-10 0,10 0,-18 0,0 0,17 0,-17 0,0 0,-1-9,19 9,8 0,-8 0,8 0,0 0,-8 0,-1 0,-17-9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2:16:03.6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20867 14887,'9'0,"-1"0,1 0,9 0,-9 0,0 0,-1 0,1 18,18-27,-27 9,17 0,10 0,-18 0,17 0,-8 0,-10 0,19 0,-18 0,0 0,17 0,-17 0,8 0,1 0,0 0,-9 0,-1 0,1 0,9 0,-9 0,0 0,-1 0,19 0,-18 0,8 0,-8 0,18 0,-1-9,-17 0,0 9,17 0,-8 0,8 0,-8 0,-1-17,1 17,-9 0,0 0,17 0,-17 0,0 0,17 0,-17 0,9 0,-9 0,17 0,0 0,-17 0,9 0,-9 0,0 0,8 0,1 0,-9 0,17 0,-8 0,8 0,1 0,-10 0,10 0,8 0,-8 0,-1 0,-8 0,8 0,-17 0,9 0,-1 9,-8-9,0 0,8 0,10 0,-18 0,0 0,-1 0,10 0,-9 0,0 0,-1 0,1 0,18 0,-18 0,8 0,10 0,-1 0,-8 0,-9 0,17 0,-17 0,0 0,-1 0,10 0,-9 0,0 0,0 0,-1 0,1 0,9 0,-9 0,0 0,-1 0,1 0,0 0,9 0,-10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2:16:06.97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22904 15822,'18'0,"8"0,-8 0,8 0,-8 0,0-9,-10 9,10 0,8 0,1 0,-9-17,8 17,1 0,8 0,-9 0,-17-9,9 9,-9 0,8 0,1 0,-9 0,-1 0,-8-9,9 9,9 0,0 0,-10-9,19 9,-18 0,8 0,10 0,-18 0,-1 0,10 0,-9 0,0 0,-1 0,10 0,26 0,-26 0,26 0,-9-17,-8 17,8 0,-9 0,-17 0,0 0,0 0,9 0,-1 0,-8 0,0 0,8 0,-8 0,0 0,0 0,17 0,-8 0,-9 0,8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2:16:13.9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21793 16298,'9'0,"-1"0,10 0,-9 0,0 0,0 0,-1 0,-8 0,9 0,9 0,0 0,8 0,-17 0,0 0,-1 0,1 0,9 0,-9 0,0 0,-1 0,1 0,0 0,9 0,-10 0,10 0,-9 9,9-9,-1 0,-8 0,17 0,-8 0,-9 0,17 0,10 0,-10 0,-17 0,17 0,-17 0,0 0,9 0,8 0,-17 0,17 0,-17 0,9 0,8 0,10 0,-10 0,1 0,-10 0,10 0,-19 0,10 0,0 0,-9 0,8 0,10 0,-19 0,19 0,-9 0,26 0,-27 0,-8 0,18 0,-10 0,1 0,-9 0,-1 0,10 0,0 0,-1 0,10 0,-10 0,10 0,-1 0,10 0,-10 0,9 0,-8 0,-18 0,8 0,10 0,-18 0,17 0,-17 0,0 0,8 18,27-18,-8 0,-10 9,9-9,-8 0,8 0,-8 0,8 0,-9 0,10 0,-19 0,1 0,8 0,-8 0,8 0,-17 0,27 0,-28 0,19 0,-18 0,0 0,-1 0,1 0,18 0,-19 8,10-8,9 0,-19 0,1 0,9 0,-9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2:16:18.3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14781 12832,'18'0,"-9"0,8 0,-8 0,18 0,-1 0,-17 0,0 0,0 0,0 0,17 0,-17 0,8 0,10 0,-1 0,-8 9,26-9,-26 0,26 0,-27 0,10 0,8 0,-8 0,-19 9,1-9,0 0,9 0,-1 0,-8 0,18 0,-1 0,-17 0,9 0,-10 0,1 0,18 0,-27-9,8 9,19 0,-9 0,26 0,-9 0,0 0,9 0,-8 0,-1 0,9 0,-18 0,10 0,-10 0,-17 0,0 9,0-9,-1 0,1 0,9 0,0 0,-10 0,1 0,9 0,-9 0,-1 0,1 0,0 0,0 0,9 0,-1 0,10 0,-19 0,1 0,0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1:54:20.52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8819 9852,'0'0,"11"0,-6 0,0 0,1 0,-1 0,0 0,6 0,-6 0,0 0,1 0,-1 0,0 0,6 0,-6 0,0 0,1 0,-1 0,0 0,6 0,-6 0,6 0,-6 0,6 0,-6 0,0 0,0 0,1 10,-1-10,6 0,-6 0,0 0,0 0,11 0,-5 6,5-6,0 0,-11 0,5 0,6 0,-5 0,5 0,-11 0,0 0,6 0,-6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</inkml:traceFormat>
        <inkml:channelProperties>
          <inkml:channelProperty channel="X" name="resolution" value="28.33948" units="1/cm"/>
          <inkml:channelProperty channel="Y" name="resolution" value="28.34646" units="1/cm"/>
        </inkml:channelProperties>
      </inkml:inkSource>
      <inkml:timestamp xml:id="ts0" timeString="2018-03-01T21:54:20.5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16625 9860,'5'0,"0"0,1 0,-1 0,11 0,-11 0,0 0,1 0,-1 0,0 0,6 0,-1 0,-4 0,-6 0,5 0,5 0,1 0,-6 0,1 0,-1 0,5 0,-4 0,-1 0,0 0,1 0,-1 0,5 0,-4 0,-1 0,0 0,0 0,1 0,4 0,-4 0,-1 0,0 0,0 0,1 0,4 0,1 0,-6 0,0 0,6 0,-6 0,1 0,-1 0,0 0,0 0,6 0,-6 0,-5 5,6-5,-1 0,0 0,0 0,6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F7DCC-08DA-4E94-9F51-C7E615316D53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03F2B-5287-4BCE-AEB5-3F7520120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86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ncerprogress.net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www.accessdata.fda.gov</a:t>
            </a:r>
            <a:r>
              <a:rPr lang="en-US" altLang="ko-KR" dirty="0"/>
              <a:t>/</a:t>
            </a:r>
            <a:r>
              <a:rPr lang="en-US" altLang="ko-KR" dirty="0" err="1"/>
              <a:t>drugsatfda_docs</a:t>
            </a:r>
            <a:r>
              <a:rPr lang="en-US" altLang="ko-KR" dirty="0"/>
              <a:t>/</a:t>
            </a:r>
            <a:r>
              <a:rPr lang="en-US" altLang="ko-KR" dirty="0" err="1"/>
              <a:t>nda</a:t>
            </a:r>
            <a:r>
              <a:rPr lang="en-US" altLang="ko-KR" dirty="0"/>
              <a:t>/2011/</a:t>
            </a:r>
            <a:r>
              <a:rPr lang="en-US" altLang="ko-KR" dirty="0" err="1"/>
              <a:t>202429s000TOC.cfm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03F2B-5287-4BCE-AEB5-3F752012043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12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Timeline highlighting key events since the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1960s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have directly affected the prevention and treatment of melanoma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on information made available from the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American Society of Clinical Oncology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03F2B-5287-4BCE-AEB5-3F752012043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002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03F2B-5287-4BCE-AEB5-3F752012043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430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Hits that were identified from screening a library of ‘scaffold-like’</a:t>
            </a:r>
          </a:p>
          <a:p>
            <a:r>
              <a:rPr lang="en-US" altLang="ko-KR" dirty="0" smtClean="0"/>
              <a:t>compounds were co-crystallized with representative kinases. The figure shows the co-structure of the </a:t>
            </a:r>
            <a:r>
              <a:rPr lang="en-US" altLang="ko-KR" dirty="0" err="1" smtClean="0"/>
              <a:t>azaindole</a:t>
            </a:r>
            <a:endParaRPr lang="en-US" altLang="ko-KR" dirty="0" smtClean="0"/>
          </a:p>
          <a:p>
            <a:r>
              <a:rPr lang="en-US" altLang="ko-KR" dirty="0" smtClean="0"/>
              <a:t>scaffold (compound 1) with the serine/threonine kinase PIM1. The scaffold was validated by synthesizing a set of</a:t>
            </a:r>
          </a:p>
          <a:p>
            <a:r>
              <a:rPr lang="en-US" altLang="ko-KR" dirty="0" smtClean="0"/>
              <a:t>3-substituted compounds guided by the co-structure, which resulted in a more potent </a:t>
            </a:r>
            <a:r>
              <a:rPr lang="en-US" altLang="ko-KR" dirty="0" err="1" smtClean="0"/>
              <a:t>azaindole</a:t>
            </a:r>
            <a:r>
              <a:rPr lang="en-US" altLang="ko-KR" dirty="0" smtClean="0"/>
              <a:t> analogue (compound</a:t>
            </a:r>
          </a:p>
          <a:p>
            <a:r>
              <a:rPr lang="en-US" altLang="ko-KR" dirty="0" smtClean="0"/>
              <a:t>2); this compound, when co‑crystallized with the kinase domain of the fibroblast growth factor receptor 1 (FGFR1),</a:t>
            </a:r>
          </a:p>
          <a:p>
            <a:r>
              <a:rPr lang="en-US" altLang="ko-KR" dirty="0" smtClean="0"/>
              <a:t>revealed a key hydrogen bond interaction with the DFG (Asp-</a:t>
            </a:r>
            <a:r>
              <a:rPr lang="en-US" altLang="ko-KR" dirty="0" err="1" smtClean="0"/>
              <a:t>Phe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Gly</a:t>
            </a:r>
            <a:r>
              <a:rPr lang="en-US" altLang="ko-KR" dirty="0" smtClean="0"/>
              <a:t>) backbone. Further structure-guided</a:t>
            </a:r>
          </a:p>
          <a:p>
            <a:r>
              <a:rPr lang="en-US" altLang="ko-KR" dirty="0" smtClean="0"/>
              <a:t>optimization resulted in PLX4720, the analogue of </a:t>
            </a:r>
            <a:r>
              <a:rPr lang="en-US" altLang="ko-KR" dirty="0" err="1" smtClean="0"/>
              <a:t>vemurafenib</a:t>
            </a:r>
            <a:r>
              <a:rPr lang="en-US" altLang="ko-KR" dirty="0" smtClean="0"/>
              <a:t>, which is shown here in complex with the BRAF V600E</a:t>
            </a:r>
          </a:p>
          <a:p>
            <a:r>
              <a:rPr lang="en-US" altLang="ko-KR" dirty="0" smtClean="0"/>
              <a:t>protein 62 . IC 50 , half-maximal inhibitory concentration. Images modified, with permission, from REF. </a:t>
            </a:r>
            <a:r>
              <a:rPr lang="en-US" altLang="ko-KR" smtClean="0"/>
              <a:t>62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03F2B-5287-4BCE-AEB5-3F752012043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009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Pharmacokinetic analysis of </a:t>
            </a:r>
            <a:r>
              <a:rPr lang="en-US" altLang="ko-KR" dirty="0" err="1" smtClean="0"/>
              <a:t>vemurafenib</a:t>
            </a:r>
            <a:r>
              <a:rPr lang="en-US" altLang="ko-KR" dirty="0" smtClean="0"/>
              <a:t> exposure in human plasma. a | The initial crystalline formulation</a:t>
            </a:r>
          </a:p>
          <a:p>
            <a:r>
              <a:rPr lang="en-US" altLang="ko-KR" dirty="0" smtClean="0"/>
              <a:t>led to saturation of exposure despite very high daily doses. This highlighted the need for a new formulation. The exposure</a:t>
            </a:r>
          </a:p>
          <a:p>
            <a:r>
              <a:rPr lang="en-US" altLang="ko-KR" dirty="0" smtClean="0"/>
              <a:t>of 300 </a:t>
            </a:r>
            <a:r>
              <a:rPr lang="en-US" altLang="ko-KR" dirty="0" err="1" smtClean="0"/>
              <a:t>μM</a:t>
            </a:r>
            <a:r>
              <a:rPr lang="en-US" altLang="ko-KR" dirty="0" smtClean="0"/>
              <a:t> multiplied by hour (300 </a:t>
            </a:r>
            <a:r>
              <a:rPr lang="en-US" altLang="ko-KR" dirty="0" err="1" smtClean="0"/>
              <a:t>μM•hour</a:t>
            </a:r>
            <a:r>
              <a:rPr lang="en-US" altLang="ko-KR" dirty="0" smtClean="0"/>
              <a:t>) calculated from preclinical studies (see FIG. 3 ), which was required to</a:t>
            </a:r>
          </a:p>
          <a:p>
            <a:r>
              <a:rPr lang="en-US" altLang="ko-KR" dirty="0" smtClean="0"/>
              <a:t>cause </a:t>
            </a:r>
            <a:r>
              <a:rPr lang="en-US" altLang="ko-KR" dirty="0" err="1" smtClean="0"/>
              <a:t>tumour</a:t>
            </a:r>
            <a:r>
              <a:rPr lang="en-US" altLang="ko-KR" dirty="0" smtClean="0"/>
              <a:t> regression, is indicated by the dotted line. b | Reformulation of </a:t>
            </a:r>
            <a:r>
              <a:rPr lang="en-US" altLang="ko-KR" dirty="0" err="1" smtClean="0"/>
              <a:t>vemurafenib</a:t>
            </a:r>
            <a:r>
              <a:rPr lang="en-US" altLang="ko-KR" dirty="0" smtClean="0"/>
              <a:t> as a </a:t>
            </a:r>
            <a:r>
              <a:rPr lang="en-US" altLang="ko-KR" dirty="0" err="1" smtClean="0"/>
              <a:t>microprecipitated</a:t>
            </a:r>
            <a:r>
              <a:rPr lang="en-US" altLang="ko-KR" dirty="0" smtClean="0"/>
              <a:t> bulk</a:t>
            </a:r>
          </a:p>
          <a:p>
            <a:r>
              <a:rPr lang="en-US" altLang="ko-KR" dirty="0" smtClean="0"/>
              <a:t>powder led to a </a:t>
            </a:r>
            <a:r>
              <a:rPr lang="en-US" altLang="ko-KR" dirty="0" err="1" smtClean="0"/>
              <a:t>sixfold</a:t>
            </a:r>
            <a:r>
              <a:rPr lang="en-US" altLang="ko-KR" dirty="0" smtClean="0"/>
              <a:t> improvement in plasma levels of the drug without causing apparent saturation 78,92 . AUC, area</a:t>
            </a:r>
          </a:p>
          <a:p>
            <a:r>
              <a:rPr lang="en-US" altLang="ko-KR" dirty="0" smtClean="0"/>
              <a:t>under the curve.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03F2B-5287-4BCE-AEB5-3F752012043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75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b="1" dirty="0" smtClean="0"/>
          </a:p>
          <a:p>
            <a:pPr marL="0" indent="0">
              <a:buNone/>
            </a:pPr>
            <a:r>
              <a:rPr lang="ko-KR" altLang="en-US" sz="1200" b="1" dirty="0" err="1" smtClean="0"/>
              <a:t>동정적사용승인계획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同情的使用承認計劃</a:t>
            </a:r>
            <a:r>
              <a:rPr lang="en-US" altLang="ko-KR" sz="1200" dirty="0" smtClean="0"/>
              <a:t>, EAP - Expanded Access Program)</a:t>
            </a:r>
            <a:r>
              <a:rPr lang="ko-KR" altLang="en-US" sz="1200" dirty="0" smtClean="0"/>
              <a:t>은 불치병에 걸렸거나 암 말기인 환자가 적절한 치료제가 없어 치료를 포기할 상황에 이를 경우 </a:t>
            </a:r>
            <a:r>
              <a:rPr lang="ko-KR" altLang="en-US" sz="1200" dirty="0" err="1" smtClean="0"/>
              <a:t>의료당국이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시판승인</a:t>
            </a:r>
            <a:r>
              <a:rPr lang="ko-KR" altLang="en-US" sz="1200" dirty="0" smtClean="0"/>
              <a:t> 전의 신약을 무상으로 공급해 </a:t>
            </a:r>
            <a:r>
              <a:rPr lang="ko-KR" altLang="en-US" sz="1200" dirty="0" err="1" smtClean="0"/>
              <a:t>치료기회를</a:t>
            </a:r>
            <a:r>
              <a:rPr lang="ko-KR" altLang="en-US" sz="1200" dirty="0" smtClean="0"/>
              <a:t> 주는 제도를 말한다</a:t>
            </a:r>
            <a:r>
              <a:rPr lang="en-US" altLang="ko-KR" sz="1200" dirty="0" smtClean="0"/>
              <a:t>. </a:t>
            </a:r>
            <a:r>
              <a:rPr lang="ko-KR" altLang="en-US" sz="1200" b="1" dirty="0" err="1" smtClean="0"/>
              <a:t>동정적사용프로그램</a:t>
            </a:r>
            <a:r>
              <a:rPr lang="ko-KR" altLang="en-US" sz="1200" dirty="0" err="1" smtClean="0"/>
              <a:t>이라고도</a:t>
            </a:r>
            <a:r>
              <a:rPr lang="ko-KR" altLang="en-US" sz="1200" dirty="0" smtClean="0"/>
              <a:t> 한다</a:t>
            </a:r>
            <a:r>
              <a:rPr lang="en-US" altLang="ko-KR" sz="1200" dirty="0" smtClean="0"/>
              <a:t>. (compassionate use)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03F2B-5287-4BCE-AEB5-3F752012043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757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</a:t>
            </a:r>
            <a:r>
              <a:rPr lang="en-US" altLang="ko-KR" dirty="0" err="1"/>
              <a:t>molecular.roche.com</a:t>
            </a:r>
            <a:r>
              <a:rPr lang="en-US" altLang="ko-KR" dirty="0"/>
              <a:t>/assays/</a:t>
            </a:r>
            <a:r>
              <a:rPr lang="en-US" altLang="ko-KR" dirty="0" err="1"/>
              <a:t>cobas</a:t>
            </a:r>
            <a:r>
              <a:rPr lang="en-US" altLang="ko-KR" dirty="0"/>
              <a:t>-4800-</a:t>
            </a:r>
            <a:r>
              <a:rPr lang="en-US" altLang="ko-KR" dirty="0" err="1"/>
              <a:t>braf</a:t>
            </a:r>
            <a:r>
              <a:rPr lang="en-US" altLang="ko-KR" dirty="0"/>
              <a:t>-</a:t>
            </a:r>
            <a:r>
              <a:rPr lang="en-US" altLang="ko-KR" dirty="0" err="1"/>
              <a:t>v600</a:t>
            </a:r>
            <a:r>
              <a:rPr lang="en-US" altLang="ko-KR" dirty="0"/>
              <a:t>-mutation-test/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 companion diagnostic for </a:t>
            </a:r>
            <a:r>
              <a:rPr lang="en-US" altLang="ko-KR" dirty="0" err="1"/>
              <a:t>vemurafenib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The </a:t>
            </a:r>
            <a:r>
              <a:rPr lang="en-US" altLang="ko-KR" dirty="0" err="1"/>
              <a:t>cobas</a:t>
            </a:r>
            <a:r>
              <a:rPr lang="en-US" altLang="ko-KR" dirty="0"/>
              <a:t>® 4800 BRAF </a:t>
            </a:r>
            <a:r>
              <a:rPr lang="en-US" altLang="ko-KR" dirty="0" err="1"/>
              <a:t>V600</a:t>
            </a:r>
            <a:r>
              <a:rPr lang="en-US" altLang="ko-KR" dirty="0"/>
              <a:t> Mutation Test detects the BRAF V600E mutation in formalin-fixed, paraffin-embedded (FFPET) human melanoma tissue. It is designed to help select patients for treatment with </a:t>
            </a:r>
            <a:r>
              <a:rPr lang="en-US" altLang="ko-KR" dirty="0" err="1"/>
              <a:t>vemurafenib</a:t>
            </a:r>
            <a:r>
              <a:rPr lang="en-US" altLang="ko-KR" dirty="0"/>
              <a:t>, an oral medicine designed to treat patients whose melanoma tumors harbor a mutated form of the BRAF gene.</a:t>
            </a:r>
          </a:p>
          <a:p>
            <a:endParaRPr lang="en-US" altLang="ko-KR" dirty="0"/>
          </a:p>
          <a:p>
            <a:r>
              <a:rPr lang="en-US" altLang="ko-KR" dirty="0"/>
              <a:t>Features and Benefits</a:t>
            </a:r>
          </a:p>
          <a:p>
            <a:endParaRPr lang="en-US" altLang="ko-KR" dirty="0"/>
          </a:p>
          <a:p>
            <a:r>
              <a:rPr lang="en-US" altLang="ko-KR" dirty="0"/>
              <a:t>The </a:t>
            </a:r>
            <a:r>
              <a:rPr lang="en-US" altLang="ko-KR" dirty="0" err="1"/>
              <a:t>cobas</a:t>
            </a:r>
            <a:r>
              <a:rPr lang="en-US" altLang="ko-KR" dirty="0"/>
              <a:t>® BRAF Mutation Test was used in pivotal clinical trials for </a:t>
            </a:r>
            <a:r>
              <a:rPr lang="en-US" altLang="ko-KR" dirty="0" err="1"/>
              <a:t>vemurafenib</a:t>
            </a:r>
            <a:r>
              <a:rPr lang="en-US" altLang="ko-KR" dirty="0"/>
              <a:t>, to select patients whose tumors harbor the V600E mutation in the BRAF gene.</a:t>
            </a:r>
          </a:p>
          <a:p>
            <a:r>
              <a:rPr lang="en-US" altLang="ko-KR" dirty="0"/>
              <a:t>In pre-clinical and clinical investigations, the </a:t>
            </a:r>
            <a:r>
              <a:rPr lang="en-US" altLang="ko-KR" dirty="0" err="1"/>
              <a:t>cobas</a:t>
            </a:r>
            <a:r>
              <a:rPr lang="en-US" altLang="ko-KR" dirty="0"/>
              <a:t>® BRAF Mutation Test had 97.3% positive agreement in detecting the BRAF V600E (1799 T&gt;A) mutation, which represents &gt;~85% of all BRAF mutations reported in the COSMIC database.</a:t>
            </a:r>
          </a:p>
          <a:p>
            <a:r>
              <a:rPr lang="en-US" altLang="ko-KR" dirty="0"/>
              <a:t>The </a:t>
            </a:r>
            <a:r>
              <a:rPr lang="en-US" altLang="ko-KR" dirty="0" err="1"/>
              <a:t>cobas</a:t>
            </a:r>
            <a:r>
              <a:rPr lang="en-US" altLang="ko-KR" dirty="0"/>
              <a:t>® BRAF Mutation Test is more sensitive in the detection of V600E mutations than Sanger sequencing.*</a:t>
            </a:r>
          </a:p>
          <a:p>
            <a:r>
              <a:rPr lang="en-US" altLang="ko-KR" dirty="0"/>
              <a:t>In formalin-fixed, paraffin-embedded tissue (FFPET), the </a:t>
            </a:r>
            <a:r>
              <a:rPr lang="en-US" altLang="ko-KR" dirty="0" err="1"/>
              <a:t>cobas</a:t>
            </a:r>
            <a:r>
              <a:rPr lang="en-US" altLang="ko-KR" dirty="0"/>
              <a:t>® BRAF Mutation Test can detect V600E mutations at &gt;5% mutation level.*</a:t>
            </a:r>
          </a:p>
          <a:p>
            <a:r>
              <a:rPr lang="en-US" altLang="ko-KR" dirty="0"/>
              <a:t>The test may also detect other </a:t>
            </a:r>
            <a:r>
              <a:rPr lang="en-US" altLang="ko-KR" dirty="0" err="1"/>
              <a:t>V600</a:t>
            </a:r>
            <a:r>
              <a:rPr lang="en-US" altLang="ko-KR" dirty="0"/>
              <a:t> mutations such as V600D and V600K.*</a:t>
            </a:r>
          </a:p>
          <a:p>
            <a:r>
              <a:rPr lang="en-US" altLang="ko-KR" dirty="0"/>
              <a:t>The </a:t>
            </a:r>
            <a:r>
              <a:rPr lang="en-US" altLang="ko-KR" dirty="0" err="1"/>
              <a:t>cobas</a:t>
            </a:r>
            <a:r>
              <a:rPr lang="en-US" altLang="ko-KR" dirty="0"/>
              <a:t>® BRAF Mutation Test has a low failure rate and is highly reproducible across operators, reagent lots and testing days.*</a:t>
            </a:r>
          </a:p>
          <a:p>
            <a:r>
              <a:rPr lang="en-US" altLang="ko-KR" dirty="0"/>
              <a:t>The </a:t>
            </a:r>
            <a:r>
              <a:rPr lang="en-US" altLang="ko-KR" dirty="0" err="1"/>
              <a:t>cobas</a:t>
            </a:r>
            <a:r>
              <a:rPr lang="en-US" altLang="ko-KR" dirty="0"/>
              <a:t>® BRAF Mutation Test can be performed in &lt;8 hours from receipt of specimen.</a:t>
            </a:r>
          </a:p>
          <a:p>
            <a:r>
              <a:rPr lang="en-US" altLang="ko-KR" dirty="0"/>
              <a:t>Liquid, ready-to-use reagents are provided in the test kit to increase laboratory efficiency.</a:t>
            </a:r>
          </a:p>
          <a:p>
            <a:r>
              <a:rPr lang="en-US" altLang="ko-KR" dirty="0"/>
              <a:t>The test kits have &gt;12 months shelf life from date of manufacture and upon opening each reagent maintains open-vial stability for up to 90 days.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03F2B-5287-4BCE-AEB5-3F752012043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238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http://</a:t>
            </a:r>
            <a:r>
              <a:rPr lang="en-US" altLang="ko-KR" dirty="0" err="1"/>
              <a:t>www.thelancet.com</a:t>
            </a:r>
            <a:r>
              <a:rPr lang="en-US" altLang="ko-KR" dirty="0"/>
              <a:t>/journals/</a:t>
            </a:r>
            <a:r>
              <a:rPr lang="en-US" altLang="ko-KR" dirty="0" err="1"/>
              <a:t>lanonc</a:t>
            </a:r>
            <a:r>
              <a:rPr lang="en-US" altLang="ko-KR" dirty="0"/>
              <a:t>/article/PIIS1470-2045(13)70333-4/</a:t>
            </a:r>
            <a:r>
              <a:rPr lang="en-US" altLang="ko-KR" dirty="0" err="1"/>
              <a:t>fulltext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Figure 1</a:t>
            </a:r>
          </a:p>
          <a:p>
            <a:r>
              <a:rPr lang="en-US" altLang="ko-KR" dirty="0"/>
              <a:t>Present strategies to manage advanced stage melanomas include inhibition of the mutant form of BRAF kinase (a common mutation being BRAFV600E ; </a:t>
            </a:r>
            <a:r>
              <a:rPr lang="en-US" altLang="ko-KR" dirty="0" err="1"/>
              <a:t>vemurafenib</a:t>
            </a:r>
            <a:r>
              <a:rPr lang="en-US" altLang="ko-KR" dirty="0"/>
              <a:t> and GSK2118436) and T-cell activation (</a:t>
            </a:r>
            <a:r>
              <a:rPr lang="en-US" altLang="ko-KR" dirty="0" err="1"/>
              <a:t>ipilimumab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TCR=T-cell receptor. GF=growth factor. MHC=major histocompatibility complex. RTK=receptor tyrosine kinase. CTLA4=cytotoxic T lymphocyte antigen 4. TF=transcription factor.</a:t>
            </a:r>
          </a:p>
          <a:p>
            <a:endParaRPr lang="en-US" altLang="ko-KR" dirty="0"/>
          </a:p>
          <a:p>
            <a:r>
              <a:rPr lang="en-US" altLang="ko-KR" dirty="0"/>
              <a:t>View Large Image | View Hi-Res Image | Download PowerPoint Slide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03F2B-5287-4BCE-AEB5-3F752012043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873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7BBF-8692-4174-9A31-C27C7D3727E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D533-44A5-4ED6-A943-10D33B3C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985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7BBF-8692-4174-9A31-C27C7D3727E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D533-44A5-4ED6-A943-10D33B3C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107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7BBF-8692-4174-9A31-C27C7D3727E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D533-44A5-4ED6-A943-10D33B3C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304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7BBF-8692-4174-9A31-C27C7D3727E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D533-44A5-4ED6-A943-10D33B3C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0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7BBF-8692-4174-9A31-C27C7D3727E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D533-44A5-4ED6-A943-10D33B3C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92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7BBF-8692-4174-9A31-C27C7D3727E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D533-44A5-4ED6-A943-10D33B3C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386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7BBF-8692-4174-9A31-C27C7D3727E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D533-44A5-4ED6-A943-10D33B3C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775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7BBF-8692-4174-9A31-C27C7D3727E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D533-44A5-4ED6-A943-10D33B3C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383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7BBF-8692-4174-9A31-C27C7D3727E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D533-44A5-4ED6-A943-10D33B3C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308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7BBF-8692-4174-9A31-C27C7D3727E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D533-44A5-4ED6-A943-10D33B3C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05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7BBF-8692-4174-9A31-C27C7D3727E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4D533-44A5-4ED6-A943-10D33B3CC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51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199"/>
            <a:ext cx="8229600" cy="5099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17BBF-8692-4174-9A31-C27C7D3727EE}" type="datetimeFigureOut">
              <a:rPr lang="ko-KR" altLang="en-US" smtClean="0"/>
              <a:t>2018-09-27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4D533-44A5-4ED6-A943-10D33B3CC8D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254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ugs.com/nda/vemurafenib_110511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drugs.com/newdrugs/fda-approves-zelboraf-companion-diagnostic-test-late-stage-skin-cancer-2814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42.emf"/><Relationship Id="rId3" Type="http://schemas.openxmlformats.org/officeDocument/2006/relationships/image" Target="../media/image25.png"/><Relationship Id="rId7" Type="http://schemas.openxmlformats.org/officeDocument/2006/relationships/image" Target="../media/image39.emf"/><Relationship Id="rId12" Type="http://schemas.openxmlformats.org/officeDocument/2006/relationships/customXml" Target="../ink/ink12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41.emf"/><Relationship Id="rId5" Type="http://schemas.openxmlformats.org/officeDocument/2006/relationships/image" Target="../media/image38.emf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40.emf"/><Relationship Id="rId14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cessdata.fda.gov/drugsatfda_docs/nda/2011/202429Orig1s000Approv.pdf" TargetMode="External"/><Relationship Id="rId2" Type="http://schemas.openxmlformats.org/officeDocument/2006/relationships/hyperlink" Target="https://www.accessdata.fda.gov/drugsatfda_docs/nda/2011/202429Orig1s000MedR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ccessdata.fda.gov/drugsatfda_docs/nda/2011/202429Orig1s000PharmR.pdf" TargetMode="External"/><Relationship Id="rId4" Type="http://schemas.openxmlformats.org/officeDocument/2006/relationships/hyperlink" Target="https://www.accessdata.fda.gov/drugsatfda_docs/nda/2011/202429Orig1s000ClinPharmR.pdf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emf"/><Relationship Id="rId3" Type="http://schemas.openxmlformats.org/officeDocument/2006/relationships/image" Target="../media/image10.jpeg"/><Relationship Id="rId7" Type="http://schemas.openxmlformats.org/officeDocument/2006/relationships/image" Target="../media/image6.emf"/><Relationship Id="rId12" Type="http://schemas.openxmlformats.org/officeDocument/2006/relationships/customXml" Target="../ink/ink5.xml"/><Relationship Id="rId17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emf"/><Relationship Id="rId5" Type="http://schemas.openxmlformats.org/officeDocument/2006/relationships/image" Target="../media/image5.emf"/><Relationship Id="rId15" Type="http://schemas.openxmlformats.org/officeDocument/2006/relationships/image" Target="../media/image10.emf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7.emf"/><Relationship Id="rId1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48478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NDA </a:t>
            </a:r>
            <a:r>
              <a:rPr lang="en-US" altLang="ko-KR" dirty="0" smtClean="0"/>
              <a:t>Review Workshop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 err="1"/>
              <a:t>Vemurafenib</a:t>
            </a:r>
            <a:r>
              <a:rPr lang="en-US" altLang="ko-KR" b="1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Zelboraf</a:t>
            </a:r>
            <a:r>
              <a:rPr lang="en-US" altLang="ko-KR" dirty="0"/>
              <a:t>, Roche</a:t>
            </a:r>
            <a:r>
              <a:rPr lang="en-US" altLang="ko-KR" dirty="0" smtClean="0"/>
              <a:t>) fo</a:t>
            </a:r>
            <a:r>
              <a:rPr lang="en-US" altLang="ko-KR" dirty="0" smtClean="0"/>
              <a:t>r metastatic melanoma</a:t>
            </a:r>
            <a:endParaRPr lang="ko-KR" altLang="en-US" sz="2200" i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509120"/>
            <a:ext cx="6400800" cy="175260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Sungpil </a:t>
            </a:r>
            <a:r>
              <a:rPr lang="en-US" altLang="ko-KR" dirty="0" smtClean="0"/>
              <a:t>Han, M.D./Ph.D.</a:t>
            </a:r>
            <a:endParaRPr lang="en-US" altLang="ko-KR" dirty="0"/>
          </a:p>
          <a:p>
            <a:r>
              <a:rPr lang="en-US" altLang="ko-KR" dirty="0"/>
              <a:t>Dept. of Clinical Pharmacology &amp; Therapeutics</a:t>
            </a:r>
          </a:p>
          <a:p>
            <a:r>
              <a:rPr lang="en-US" altLang="ko-KR" dirty="0" err="1"/>
              <a:t>Asan</a:t>
            </a:r>
            <a:r>
              <a:rPr lang="en-US" altLang="ko-KR" dirty="0"/>
              <a:t> Medical Center </a:t>
            </a:r>
          </a:p>
          <a:p>
            <a:r>
              <a:rPr lang="en-US" altLang="ko-KR" dirty="0" smtClean="0"/>
              <a:t>2018-09-27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057632" y="3501008"/>
            <a:ext cx="7007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u="sng" dirty="0">
                <a:solidFill>
                  <a:srgbClr val="0070C0"/>
                </a:solidFill>
              </a:rPr>
              <a:t>IND</a:t>
            </a:r>
            <a:r>
              <a:rPr lang="en-US" altLang="ko-KR" i="1" dirty="0"/>
              <a:t>: 2006-09-01| </a:t>
            </a:r>
            <a:r>
              <a:rPr lang="en-US" altLang="ko-KR" i="1" dirty="0">
                <a:hlinkClick r:id="rId3"/>
              </a:rPr>
              <a:t>NDA Submission</a:t>
            </a:r>
            <a:r>
              <a:rPr lang="en-US" altLang="ko-KR" i="1" dirty="0"/>
              <a:t>: 2011-04-28 | </a:t>
            </a:r>
            <a:r>
              <a:rPr lang="en-US" altLang="ko-KR" i="1" dirty="0" smtClean="0">
                <a:solidFill>
                  <a:schemeClr val="tx2">
                    <a:lumMod val="60000"/>
                    <a:lumOff val="40000"/>
                  </a:schemeClr>
                </a:solidFill>
                <a:hlinkClick r:id="rId4"/>
              </a:rPr>
              <a:t>FDA Approval</a:t>
            </a:r>
            <a:r>
              <a:rPr lang="en-US" altLang="ko-KR" i="1" dirty="0"/>
              <a:t>:  2011-08-17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20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Landmark Paper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725144"/>
            <a:ext cx="8229600" cy="2025732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4322066" cy="2174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772816"/>
            <a:ext cx="4694338" cy="247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346369" y="2291938"/>
            <a:ext cx="4102925" cy="314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1" name="Picture 5" descr="Wellcome Trust sanger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4" t="30761" r="4166" b="30969"/>
          <a:stretch/>
        </p:blipFill>
        <p:spPr bwMode="auto">
          <a:xfrm>
            <a:off x="7524326" y="185909"/>
            <a:ext cx="1494655" cy="54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76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Most mutations occur at a single codon, codon 600 </a:t>
            </a:r>
            <a:r>
              <a:rPr lang="en-US" altLang="ko-KR" sz="2300" dirty="0"/>
              <a:t>(Davies, Nature, </a:t>
            </a:r>
            <a:r>
              <a:rPr lang="en-US" altLang="ko-KR" sz="2300" dirty="0" smtClean="0"/>
              <a:t>2002)</a:t>
            </a:r>
            <a:endParaRPr lang="en-US" altLang="ko-KR" dirty="0"/>
          </a:p>
          <a:p>
            <a:pPr lvl="1"/>
            <a:r>
              <a:rPr lang="en-US" altLang="ko-KR" dirty="0" smtClean="0"/>
              <a:t>replacing </a:t>
            </a:r>
            <a:r>
              <a:rPr lang="en-US" altLang="ko-KR" dirty="0"/>
              <a:t>valine most typically with glutamic acid (the V600E mutation). </a:t>
            </a:r>
          </a:p>
          <a:p>
            <a:pPr lvl="1"/>
            <a:r>
              <a:rPr lang="en-US" altLang="ko-KR" b="1" dirty="0"/>
              <a:t>Activation loop </a:t>
            </a:r>
            <a:r>
              <a:rPr lang="en-US" altLang="ko-KR" dirty="0"/>
              <a:t>of BRAF</a:t>
            </a:r>
          </a:p>
          <a:p>
            <a:pPr lvl="2"/>
            <a:r>
              <a:rPr lang="en-US" altLang="ko-KR" dirty="0"/>
              <a:t>Mutations: substantially increase kinase activity to drive the proliferation of cancer cells</a:t>
            </a:r>
          </a:p>
          <a:p>
            <a:r>
              <a:rPr lang="en-US" altLang="ko-KR" dirty="0"/>
              <a:t>Highest frequency of BRAF mutation: </a:t>
            </a:r>
            <a:r>
              <a:rPr lang="en-US" altLang="ko-KR" b="1" dirty="0"/>
              <a:t>malignant</a:t>
            </a:r>
            <a:r>
              <a:rPr lang="en-US" altLang="ko-KR" dirty="0"/>
              <a:t> </a:t>
            </a:r>
            <a:r>
              <a:rPr lang="en-US" altLang="ko-KR" b="1" dirty="0"/>
              <a:t>melanoma</a:t>
            </a:r>
            <a:r>
              <a:rPr lang="en-US" altLang="ko-KR" dirty="0"/>
              <a:t> (~60%)</a:t>
            </a:r>
          </a:p>
          <a:p>
            <a:pPr lvl="1"/>
            <a:r>
              <a:rPr lang="en-US" altLang="ko-KR" dirty="0" err="1"/>
              <a:t>Malanocyte</a:t>
            </a:r>
            <a:r>
              <a:rPr lang="en-US" altLang="ko-KR" dirty="0"/>
              <a:t> biology: </a:t>
            </a:r>
            <a:r>
              <a:rPr lang="en-US" altLang="ko-KR" dirty="0" err="1"/>
              <a:t>melanocortin</a:t>
            </a:r>
            <a:r>
              <a:rPr lang="en-US" altLang="ko-KR" dirty="0"/>
              <a:t> receptor I, </a:t>
            </a:r>
            <a:r>
              <a:rPr lang="en-US" altLang="ko-KR" dirty="0" err="1"/>
              <a:t>cAMP</a:t>
            </a:r>
            <a:r>
              <a:rPr lang="en-US" altLang="ko-KR" dirty="0"/>
              <a:t>-dependent </a:t>
            </a:r>
            <a:r>
              <a:rPr lang="en-US" altLang="ko-KR" dirty="0" err="1"/>
              <a:t>signalling</a:t>
            </a:r>
            <a:r>
              <a:rPr lang="en-US" altLang="ko-KR" dirty="0"/>
              <a:t> cascade activates BRAF and subsequently ERK.</a:t>
            </a:r>
            <a:endParaRPr lang="ko-KR" altLang="en-US" dirty="0"/>
          </a:p>
          <a:p>
            <a:r>
              <a:rPr lang="en-US" altLang="ko-KR" b="1" dirty="0" smtClean="0"/>
              <a:t>Somatic </a:t>
            </a:r>
            <a:r>
              <a:rPr lang="en-US" altLang="ko-KR" b="1" dirty="0"/>
              <a:t>mutations in BRAF </a:t>
            </a:r>
            <a:endParaRPr lang="en-US" altLang="ko-KR" dirty="0"/>
          </a:p>
          <a:p>
            <a:pPr lvl="1"/>
            <a:r>
              <a:rPr lang="en-US" altLang="ko-KR" dirty="0" smtClean="0"/>
              <a:t>V600E </a:t>
            </a:r>
            <a:r>
              <a:rPr lang="en-US" altLang="ko-KR" dirty="0"/>
              <a:t>mutation among BRAF-mutated melanomas</a:t>
            </a:r>
            <a:endParaRPr lang="da-DK" altLang="ko-KR" dirty="0" smtClean="0"/>
          </a:p>
          <a:p>
            <a:pPr lvl="2"/>
            <a:r>
              <a:rPr lang="da-DK" altLang="ko-KR" dirty="0" smtClean="0"/>
              <a:t>Frequency: 80–90</a:t>
            </a:r>
            <a:r>
              <a:rPr lang="da-DK" altLang="ko-KR" dirty="0"/>
              <a:t>% </a:t>
            </a:r>
            <a:r>
              <a:rPr lang="da-DK" altLang="ko-KR" sz="1400" dirty="0"/>
              <a:t>(COSMIC; Lovly et al. 2012; Rubinstein et al. 2010)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41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Kinase </a:t>
            </a:r>
            <a:r>
              <a:rPr lang="en-US" altLang="ko-KR" dirty="0" smtClean="0"/>
              <a:t>inhibitor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Subject of intensive drug discovery</a:t>
            </a:r>
          </a:p>
          <a:p>
            <a:r>
              <a:rPr lang="en-US" altLang="ko-KR" dirty="0" smtClean="0"/>
              <a:t>High-throughput screening (Early 2000)</a:t>
            </a:r>
          </a:p>
          <a:p>
            <a:pPr lvl="1"/>
            <a:r>
              <a:rPr lang="en-US" altLang="ko-KR" dirty="0" smtClean="0"/>
              <a:t>Inhibition of kinase activity </a:t>
            </a:r>
          </a:p>
          <a:p>
            <a:pPr lvl="2"/>
            <a:r>
              <a:rPr lang="en-US" altLang="ko-KR" dirty="0" err="1" smtClean="0"/>
              <a:t>quinazolines</a:t>
            </a:r>
            <a:r>
              <a:rPr lang="en-US" altLang="ko-KR" dirty="0"/>
              <a:t>, amino-pyrimidines, </a:t>
            </a:r>
            <a:r>
              <a:rPr lang="en-US" altLang="ko-KR" dirty="0" err="1" smtClean="0"/>
              <a:t>oxindoles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Not able to inhibit BRAF</a:t>
            </a:r>
          </a:p>
          <a:p>
            <a:r>
              <a:rPr lang="en-US" altLang="ko-KR" dirty="0" smtClean="0"/>
              <a:t>Scaffold-Based </a:t>
            </a:r>
            <a:r>
              <a:rPr lang="en-US" altLang="ko-KR" dirty="0"/>
              <a:t>Drug Discovery </a:t>
            </a:r>
          </a:p>
          <a:p>
            <a:pPr lvl="1"/>
            <a:r>
              <a:rPr lang="en-US" altLang="ko-KR" dirty="0"/>
              <a:t>integrates multiple state-of-the-art technologies,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structural </a:t>
            </a:r>
            <a:r>
              <a:rPr lang="en-US" altLang="ko-KR" dirty="0"/>
              <a:t>screening as one key component </a:t>
            </a:r>
          </a:p>
          <a:p>
            <a:pPr lvl="1"/>
            <a:r>
              <a:rPr lang="en-US" altLang="ko-KR" dirty="0"/>
              <a:t>MW </a:t>
            </a:r>
            <a:r>
              <a:rPr lang="en-US" altLang="ko-KR" dirty="0" smtClean="0"/>
              <a:t>150-</a:t>
            </a:r>
            <a:r>
              <a:rPr lang="en-US" altLang="ko-KR" dirty="0" err="1" smtClean="0"/>
              <a:t>350Da</a:t>
            </a:r>
            <a:endParaRPr lang="en-US" altLang="ko-KR" dirty="0"/>
          </a:p>
          <a:p>
            <a:pPr lvl="1"/>
            <a:r>
              <a:rPr lang="en-US" altLang="ko-KR" dirty="0"/>
              <a:t>fewer than eight hydrogen bond donors and acceptors, few rotatable bonds and relatively high aqueous solubility</a:t>
            </a:r>
          </a:p>
          <a:p>
            <a:pPr lvl="1"/>
            <a:r>
              <a:rPr lang="en-US" altLang="ko-KR" dirty="0" smtClean="0"/>
              <a:t>initial </a:t>
            </a:r>
            <a:r>
              <a:rPr lang="en-US" altLang="ko-KR" dirty="0"/>
              <a:t>screen, </a:t>
            </a:r>
            <a:r>
              <a:rPr lang="en-US" altLang="ko-KR" b="1" dirty="0"/>
              <a:t>238 </a:t>
            </a:r>
            <a:r>
              <a:rPr lang="en-US" altLang="ko-KR" dirty="0"/>
              <a:t>compounds were selected for co-crystal analysis: the compounds were mixed with </a:t>
            </a:r>
            <a:r>
              <a:rPr lang="en-US" altLang="ko-KR" b="1" dirty="0"/>
              <a:t>crystallography-grade</a:t>
            </a:r>
            <a:r>
              <a:rPr lang="en-US" altLang="ko-KR" dirty="0"/>
              <a:t>, recombinant kinase domains from the various kinases that the compounds bound in buffers </a:t>
            </a:r>
            <a:r>
              <a:rPr lang="en-US" altLang="ko-KR" b="1" dirty="0" err="1"/>
              <a:t>favouring</a:t>
            </a:r>
            <a:r>
              <a:rPr lang="en-US" altLang="ko-KR" b="1" dirty="0"/>
              <a:t> crystal growth.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Kinase </a:t>
            </a:r>
            <a:r>
              <a:rPr lang="ko-KR" altLang="en-US" dirty="0"/>
              <a:t>는 </a:t>
            </a:r>
            <a:r>
              <a:rPr lang="en-US" altLang="ko-KR" dirty="0"/>
              <a:t>1980</a:t>
            </a:r>
            <a:r>
              <a:rPr lang="ko-KR" altLang="en-US" dirty="0"/>
              <a:t>년대부터 </a:t>
            </a:r>
            <a:r>
              <a:rPr lang="ko-KR" altLang="en-US" dirty="0" err="1"/>
              <a:t>신약개발의</a:t>
            </a:r>
            <a:r>
              <a:rPr lang="ko-KR" altLang="en-US" dirty="0"/>
              <a:t> </a:t>
            </a:r>
            <a:r>
              <a:rPr lang="ko-KR" altLang="en-US" dirty="0" err="1"/>
              <a:t>타겟으로</a:t>
            </a:r>
            <a:r>
              <a:rPr lang="ko-KR" altLang="en-US" dirty="0"/>
              <a:t> 가장 많이 연구되어 졌고</a:t>
            </a:r>
            <a:r>
              <a:rPr lang="en-US" altLang="ko-KR" dirty="0"/>
              <a:t>, </a:t>
            </a:r>
            <a:r>
              <a:rPr lang="ko-KR" altLang="en-US" dirty="0"/>
              <a:t>현재도 연구되고 있는 </a:t>
            </a:r>
            <a:r>
              <a:rPr lang="ko-KR" altLang="en-US" dirty="0" err="1"/>
              <a:t>타겟이다</a:t>
            </a:r>
            <a:r>
              <a:rPr lang="en-US" altLang="ko-KR" dirty="0"/>
              <a:t>. 2000</a:t>
            </a:r>
            <a:r>
              <a:rPr lang="ko-KR" altLang="en-US" dirty="0"/>
              <a:t>년대 초반에 </a:t>
            </a:r>
            <a:r>
              <a:rPr lang="en-US" altLang="ko-KR" dirty="0"/>
              <a:t>High-Throughput Screening (HTS)</a:t>
            </a:r>
            <a:r>
              <a:rPr lang="ko-KR" altLang="en-US" dirty="0"/>
              <a:t>을 이용하여 많은 수의 화합물 </a:t>
            </a:r>
            <a:r>
              <a:rPr lang="en-US" altLang="ko-KR" dirty="0"/>
              <a:t>library</a:t>
            </a:r>
            <a:r>
              <a:rPr lang="ko-KR" altLang="en-US" dirty="0"/>
              <a:t>를 </a:t>
            </a:r>
            <a:r>
              <a:rPr lang="ko-KR" altLang="en-US" dirty="0" err="1"/>
              <a:t>스크리닝</a:t>
            </a:r>
            <a:r>
              <a:rPr lang="ko-KR" altLang="en-US" dirty="0"/>
              <a:t> 하였고</a:t>
            </a:r>
            <a:r>
              <a:rPr lang="en-US" altLang="ko-KR" dirty="0"/>
              <a:t>, kinase activity</a:t>
            </a:r>
            <a:r>
              <a:rPr lang="ko-KR" altLang="en-US" dirty="0"/>
              <a:t>를 저해하는 여러 개의 </a:t>
            </a:r>
            <a:r>
              <a:rPr lang="en-US" altLang="ko-KR" dirty="0"/>
              <a:t>compound class</a:t>
            </a:r>
            <a:r>
              <a:rPr lang="ko-KR" altLang="en-US" dirty="0"/>
              <a:t>를 발견하였다</a:t>
            </a:r>
            <a:r>
              <a:rPr lang="en-US" altLang="ko-KR" dirty="0"/>
              <a:t>. </a:t>
            </a:r>
            <a:r>
              <a:rPr lang="ko-KR" altLang="en-US" dirty="0"/>
              <a:t>예를 들면 </a:t>
            </a:r>
            <a:r>
              <a:rPr lang="en-US" altLang="ko-KR" dirty="0" err="1"/>
              <a:t>quinazolines</a:t>
            </a:r>
            <a:r>
              <a:rPr lang="en-US" altLang="ko-KR" dirty="0"/>
              <a:t>, amino-pyrimidines, </a:t>
            </a:r>
            <a:r>
              <a:rPr lang="en-US" altLang="ko-KR" dirty="0" err="1"/>
              <a:t>oxindoles</a:t>
            </a:r>
            <a:r>
              <a:rPr lang="en-US" altLang="ko-KR" dirty="0"/>
              <a:t> </a:t>
            </a:r>
            <a:r>
              <a:rPr lang="ko-KR" altLang="en-US" dirty="0"/>
              <a:t>등이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이중에서 </a:t>
            </a:r>
            <a:r>
              <a:rPr lang="en-US" altLang="ko-KR" dirty="0"/>
              <a:t>BRAF</a:t>
            </a:r>
            <a:r>
              <a:rPr lang="ko-KR" altLang="en-US" dirty="0"/>
              <a:t>를 저해하는 물질은 없었다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4. </a:t>
            </a:r>
            <a:r>
              <a:rPr lang="ko-KR" altLang="en-US" dirty="0"/>
              <a:t>대표적 </a:t>
            </a:r>
            <a:r>
              <a:rPr lang="en-US" altLang="ko-KR" dirty="0"/>
              <a:t>kinase </a:t>
            </a:r>
            <a:r>
              <a:rPr lang="ko-KR" altLang="en-US" dirty="0"/>
              <a:t>저해 </a:t>
            </a:r>
            <a:r>
              <a:rPr lang="en-US" altLang="ko-KR" dirty="0"/>
              <a:t>scaffold</a:t>
            </a:r>
          </a:p>
          <a:p>
            <a:endParaRPr lang="en-US" altLang="ko-KR" dirty="0"/>
          </a:p>
          <a:p>
            <a:r>
              <a:rPr lang="en-US" altLang="ko-KR" dirty="0" err="1"/>
              <a:t>Plexxikon</a:t>
            </a:r>
            <a:r>
              <a:rPr lang="en-US" altLang="ko-KR" dirty="0"/>
              <a:t> </a:t>
            </a:r>
            <a:r>
              <a:rPr lang="ko-KR" altLang="en-US" dirty="0"/>
              <a:t>회사에서 </a:t>
            </a:r>
            <a:r>
              <a:rPr lang="en-US" altLang="ko-KR" dirty="0"/>
              <a:t>BRAF inhibitor</a:t>
            </a:r>
            <a:r>
              <a:rPr lang="ko-KR" altLang="en-US" dirty="0"/>
              <a:t>를 찾기 위하여 </a:t>
            </a:r>
            <a:r>
              <a:rPr lang="en-US" altLang="ko-KR" dirty="0"/>
              <a:t>scaffold-based approach</a:t>
            </a:r>
            <a:r>
              <a:rPr lang="ko-KR" altLang="en-US" dirty="0"/>
              <a:t>를 사용하였다</a:t>
            </a:r>
            <a:r>
              <a:rPr lang="en-US" altLang="ko-KR" dirty="0"/>
              <a:t>. </a:t>
            </a:r>
            <a:r>
              <a:rPr lang="ko-KR" altLang="en-US" dirty="0"/>
              <a:t>다음과 같은 </a:t>
            </a:r>
            <a:endParaRPr lang="en-US" altLang="ko-KR" dirty="0"/>
          </a:p>
          <a:p>
            <a:r>
              <a:rPr lang="en-US" altLang="ko-KR" dirty="0"/>
              <a:t>chemical properties </a:t>
            </a:r>
            <a:r>
              <a:rPr lang="en-US" altLang="ko-KR" dirty="0" smtClean="0"/>
              <a:t>()</a:t>
            </a:r>
            <a:r>
              <a:rPr lang="ko-KR" altLang="en-US" dirty="0"/>
              <a:t>를 가진 </a:t>
            </a:r>
            <a:r>
              <a:rPr lang="en-US" altLang="ko-KR" dirty="0"/>
              <a:t>scaffold </a:t>
            </a:r>
            <a:r>
              <a:rPr lang="ko-KR" altLang="en-US" dirty="0"/>
              <a:t>화합물을 검색을 하였다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6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From scaffold to lead compound.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412776"/>
            <a:ext cx="8786562" cy="4373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48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199"/>
            <a:ext cx="4402832" cy="5099703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b="1" dirty="0" err="1"/>
              <a:t>Vemurafenib</a:t>
            </a:r>
            <a:endParaRPr lang="en-US" altLang="ko-KR" b="1" dirty="0"/>
          </a:p>
          <a:p>
            <a:pPr lvl="1"/>
            <a:r>
              <a:rPr lang="en-US" altLang="ko-KR" dirty="0"/>
              <a:t>Synthesized in 2005</a:t>
            </a:r>
          </a:p>
          <a:p>
            <a:pPr lvl="1"/>
            <a:r>
              <a:rPr lang="en-US" altLang="ko-KR" dirty="0"/>
              <a:t>BRAF</a:t>
            </a:r>
            <a:r>
              <a:rPr lang="en-US" altLang="ko-KR" baseline="-25000" dirty="0"/>
              <a:t>V600E</a:t>
            </a:r>
            <a:r>
              <a:rPr lang="en-US" altLang="ko-KR" dirty="0"/>
              <a:t>: Selective binding to active form</a:t>
            </a:r>
          </a:p>
          <a:p>
            <a:r>
              <a:rPr lang="en-US" altLang="ko-KR" dirty="0" err="1"/>
              <a:t>Vemurafenib</a:t>
            </a:r>
            <a:r>
              <a:rPr lang="en-US" altLang="ko-KR" dirty="0"/>
              <a:t> vs</a:t>
            </a:r>
            <a:r>
              <a:rPr lang="ko-KR" altLang="en-US" dirty="0"/>
              <a:t> </a:t>
            </a:r>
            <a:r>
              <a:rPr lang="en-US" altLang="ko-KR" dirty="0"/>
              <a:t>MEK inhibitor</a:t>
            </a:r>
          </a:p>
          <a:p>
            <a:pPr lvl="1"/>
            <a:r>
              <a:rPr lang="en-US" altLang="ko-KR" dirty="0"/>
              <a:t>Both: inhibition of cell proliferation</a:t>
            </a:r>
          </a:p>
          <a:p>
            <a:pPr lvl="1"/>
            <a:r>
              <a:rPr lang="en-US" altLang="ko-KR" dirty="0"/>
              <a:t>MEK inhibitor: inhibition of ERK phosphorylation in all cellular genotypes</a:t>
            </a:r>
          </a:p>
          <a:p>
            <a:pPr lvl="1"/>
            <a:r>
              <a:rPr lang="en-US" altLang="ko-KR" dirty="0" err="1"/>
              <a:t>Vemurafenib</a:t>
            </a:r>
            <a:r>
              <a:rPr lang="en-US" altLang="ko-KR" dirty="0"/>
              <a:t>: ERK-phosphorylation only in BRAF-mutant cells </a:t>
            </a:r>
          </a:p>
          <a:p>
            <a:r>
              <a:rPr lang="en-US" altLang="ko-KR" dirty="0"/>
              <a:t>RAF inhibitor paradox</a:t>
            </a:r>
          </a:p>
          <a:p>
            <a:pPr lvl="1"/>
            <a:r>
              <a:rPr lang="en-US" altLang="ko-KR" dirty="0"/>
              <a:t>Paradoxical ERK phosphorylation induced by </a:t>
            </a:r>
            <a:r>
              <a:rPr lang="en-US" altLang="ko-KR" dirty="0" err="1"/>
              <a:t>vemurafenib</a:t>
            </a:r>
            <a:r>
              <a:rPr lang="en-US" altLang="ko-KR" dirty="0"/>
              <a:t> in WT BRAF cell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4" name="Picture 4" descr="http://clincancerres.aacrjournals.org/content/18/1/9/F1.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" t="6193" r="55492" b="19190"/>
          <a:stretch/>
        </p:blipFill>
        <p:spPr bwMode="auto">
          <a:xfrm>
            <a:off x="4860032" y="161552"/>
            <a:ext cx="4191000" cy="653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11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 Review</a:t>
            </a:r>
            <a:r>
              <a:rPr lang="en-US" altLang="ko-KR" dirty="0"/>
              <a:t>: CMC </a:t>
            </a:r>
            <a:r>
              <a:rPr lang="en-US" altLang="ko-KR" sz="1800" dirty="0"/>
              <a:t>(39 pages)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Chemistry, manufacturing, control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52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CMC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268911"/>
            <a:ext cx="8642546" cy="431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810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CMC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Drug </a:t>
            </a:r>
            <a:r>
              <a:rPr lang="en-US" altLang="ko-KR" dirty="0" smtClean="0"/>
              <a:t>Substance</a:t>
            </a:r>
          </a:p>
          <a:p>
            <a:pPr lvl="1"/>
            <a:r>
              <a:rPr lang="en-US" altLang="ko-KR" dirty="0" smtClean="0"/>
              <a:t>BCS Class IV (Poor aqueous solubility and low bioavailability)</a:t>
            </a:r>
          </a:p>
          <a:p>
            <a:pPr lvl="1"/>
            <a:r>
              <a:rPr lang="en-US" altLang="ko-KR" dirty="0" smtClean="0"/>
              <a:t>Standard protection from moisture and light</a:t>
            </a:r>
            <a:endParaRPr lang="en-US" altLang="ko-KR" dirty="0"/>
          </a:p>
          <a:p>
            <a:r>
              <a:rPr lang="en-US" altLang="ko-KR" dirty="0" smtClean="0"/>
              <a:t>Drug Product</a:t>
            </a:r>
          </a:p>
          <a:p>
            <a:pPr lvl="1"/>
            <a:r>
              <a:rPr lang="en-US" altLang="ko-KR" dirty="0" smtClean="0"/>
              <a:t>Film-coated tablets containing 240 mg of </a:t>
            </a:r>
            <a:r>
              <a:rPr lang="en-US" altLang="ko-KR" dirty="0" err="1" smtClean="0"/>
              <a:t>vemurafenib</a:t>
            </a:r>
            <a:r>
              <a:rPr lang="en-US" altLang="ko-KR" dirty="0" smtClean="0"/>
              <a:t> for oral administration</a:t>
            </a:r>
          </a:p>
          <a:p>
            <a:pPr lvl="1"/>
            <a:r>
              <a:rPr lang="en-US" altLang="ko-KR" dirty="0" smtClean="0"/>
              <a:t>Oval, biconvex, pinkish white, engraved with VEM</a:t>
            </a:r>
          </a:p>
          <a:p>
            <a:pPr lvl="1"/>
            <a:r>
              <a:rPr lang="en-US" altLang="ko-KR" dirty="0" smtClean="0"/>
              <a:t>Reformulation: </a:t>
            </a:r>
            <a:r>
              <a:rPr lang="en-US" altLang="ko-KR" b="1" dirty="0" err="1" smtClean="0"/>
              <a:t>microprecipitated</a:t>
            </a:r>
            <a:r>
              <a:rPr lang="en-US" altLang="ko-KR" b="1" dirty="0" smtClean="0"/>
              <a:t> </a:t>
            </a:r>
            <a:r>
              <a:rPr lang="en-US" altLang="ko-KR" b="1" dirty="0"/>
              <a:t>bulk </a:t>
            </a:r>
            <a:r>
              <a:rPr lang="en-US" altLang="ko-KR" b="1" dirty="0" smtClean="0"/>
              <a:t>powder (MBP)</a:t>
            </a:r>
          </a:p>
          <a:p>
            <a:pPr lvl="1"/>
            <a:r>
              <a:rPr lang="en-US" altLang="ko-KR" dirty="0" smtClean="0"/>
              <a:t>Expiry </a:t>
            </a:r>
            <a:r>
              <a:rPr lang="en-US" altLang="ko-KR" dirty="0"/>
              <a:t>of 12 months at </a:t>
            </a:r>
            <a:r>
              <a:rPr lang="en-US" altLang="ko-KR" dirty="0" err="1"/>
              <a:t>25°C</a:t>
            </a:r>
            <a:r>
              <a:rPr lang="en-US" altLang="ko-KR" dirty="0"/>
              <a:t> storage </a:t>
            </a:r>
            <a:r>
              <a:rPr lang="en-US" altLang="ko-KR" dirty="0" smtClean="0"/>
              <a:t>condition</a:t>
            </a:r>
          </a:p>
          <a:p>
            <a:pPr lvl="1"/>
            <a:r>
              <a:rPr lang="en-US" altLang="ko-KR" dirty="0" smtClean="0"/>
              <a:t>Proposed </a:t>
            </a:r>
            <a:r>
              <a:rPr lang="en-US" altLang="ko-KR" dirty="0"/>
              <a:t>dose of </a:t>
            </a:r>
            <a:r>
              <a:rPr lang="en-US" altLang="ko-KR" dirty="0" err="1"/>
              <a:t>vemurafenib</a:t>
            </a:r>
            <a:r>
              <a:rPr lang="en-US" altLang="ko-KR" dirty="0"/>
              <a:t> in adult patients is 960 mg (four 240 mg tablets) twice </a:t>
            </a:r>
            <a:r>
              <a:rPr lang="en-US" altLang="ko-KR" dirty="0" smtClean="0"/>
              <a:t>daily</a:t>
            </a:r>
            <a:endParaRPr lang="en-US" altLang="ko-KR" dirty="0"/>
          </a:p>
          <a:p>
            <a:pPr lvl="1"/>
            <a:r>
              <a:rPr lang="en-US" altLang="ko-KR" dirty="0" smtClean="0"/>
              <a:t>Supplied </a:t>
            </a:r>
            <a:r>
              <a:rPr lang="en-US" altLang="ko-KR" dirty="0"/>
              <a:t>in bottles of </a:t>
            </a:r>
            <a:r>
              <a:rPr lang="en-US" altLang="ko-KR" dirty="0" smtClean="0"/>
              <a:t>120.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028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Medical Review, </a:t>
            </a:r>
            <a:br>
              <a:rPr lang="en-US" altLang="ko-KR" dirty="0" smtClean="0"/>
            </a:br>
            <a:r>
              <a:rPr lang="en-US" altLang="ko-KR" dirty="0" smtClean="0"/>
              <a:t>Clinical Pharmacology Review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416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/>
              <a:t>Vemurafenib</a:t>
            </a:r>
            <a:r>
              <a:rPr lang="en-US" altLang="ko-KR" sz="3600" dirty="0"/>
              <a:t> (</a:t>
            </a:r>
            <a:r>
              <a:rPr lang="en-US" altLang="ko-KR" sz="3600" dirty="0" err="1" smtClean="0"/>
              <a:t>Zelboraf</a:t>
            </a:r>
            <a:r>
              <a:rPr lang="en-US" altLang="ko-KR" sz="3600" baseline="30000" dirty="0" smtClean="0"/>
              <a:t>®</a:t>
            </a:r>
            <a:r>
              <a:rPr lang="en-US" altLang="ko-KR" sz="3600" dirty="0" smtClean="0"/>
              <a:t>) Product Profile</a:t>
            </a:r>
            <a:endParaRPr lang="ko-KR" altLang="en-US" sz="3600" baseline="30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U.S</a:t>
            </a:r>
            <a:r>
              <a:rPr lang="en-US" altLang="ko-KR" dirty="0"/>
              <a:t>. Sponsor: </a:t>
            </a:r>
            <a:r>
              <a:rPr lang="en-US" altLang="ko-KR" dirty="0" smtClean="0"/>
              <a:t>Roche </a:t>
            </a:r>
            <a:r>
              <a:rPr lang="en-US" altLang="ko-KR" dirty="0"/>
              <a:t>Inc.</a:t>
            </a:r>
            <a:endParaRPr lang="en-US" altLang="ko-KR" dirty="0" smtClean="0"/>
          </a:p>
          <a:p>
            <a:r>
              <a:rPr lang="en-US" altLang="ko-KR" dirty="0" smtClean="0"/>
              <a:t>Indication:</a:t>
            </a:r>
          </a:p>
          <a:p>
            <a:pPr lvl="1"/>
            <a:r>
              <a:rPr lang="en-US" altLang="ko-KR" dirty="0" err="1" smtClean="0"/>
              <a:t>Unresectable</a:t>
            </a:r>
            <a:r>
              <a:rPr lang="en-US" altLang="ko-KR" dirty="0" smtClean="0"/>
              <a:t> </a:t>
            </a:r>
            <a:r>
              <a:rPr lang="en-US" altLang="ko-KR" dirty="0"/>
              <a:t>or metastatic </a:t>
            </a:r>
            <a:r>
              <a:rPr lang="en-US" altLang="ko-KR" dirty="0" smtClean="0"/>
              <a:t>melanoma with </a:t>
            </a:r>
            <a:r>
              <a:rPr lang="en-US" altLang="ko-KR" dirty="0"/>
              <a:t>the BRAF </a:t>
            </a:r>
            <a:r>
              <a:rPr lang="en-US" altLang="ko-KR" dirty="0" err="1"/>
              <a:t>V600</a:t>
            </a:r>
            <a:r>
              <a:rPr lang="en-US" altLang="ko-KR" dirty="0"/>
              <a:t> mutation as detected by an </a:t>
            </a:r>
            <a:r>
              <a:rPr lang="en-US" altLang="ko-KR" dirty="0" smtClean="0"/>
              <a:t>FDA approved </a:t>
            </a:r>
            <a:r>
              <a:rPr lang="en-US" altLang="ko-KR" dirty="0"/>
              <a:t>test.</a:t>
            </a:r>
          </a:p>
          <a:p>
            <a:r>
              <a:rPr lang="en-US" altLang="ko-KR" dirty="0" smtClean="0"/>
              <a:t>Tablet: 240 mg</a:t>
            </a:r>
            <a:endParaRPr lang="en-US" altLang="ko-KR" dirty="0"/>
          </a:p>
          <a:p>
            <a:r>
              <a:rPr lang="en-US" altLang="ko-KR" dirty="0" smtClean="0"/>
              <a:t>960 </a:t>
            </a:r>
            <a:r>
              <a:rPr lang="en-US" altLang="ko-KR" dirty="0"/>
              <a:t>mg orally, </a:t>
            </a:r>
            <a:r>
              <a:rPr lang="en-US" altLang="ko-KR" dirty="0" smtClean="0"/>
              <a:t>BID</a:t>
            </a:r>
            <a:endParaRPr lang="en-US" altLang="ko-KR" dirty="0"/>
          </a:p>
          <a:p>
            <a:r>
              <a:rPr lang="en-US" altLang="ko-KR" dirty="0"/>
              <a:t>NDA 202429</a:t>
            </a:r>
            <a:endParaRPr lang="ko-KR" altLang="en-US" dirty="0"/>
          </a:p>
        </p:txBody>
      </p:sp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860" y="4077072"/>
            <a:ext cx="3227300" cy="252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96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Development </a:t>
            </a:r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Works well in vitro and in lab animals</a:t>
            </a:r>
          </a:p>
          <a:p>
            <a:r>
              <a:rPr lang="en-US" altLang="ko-KR" dirty="0"/>
              <a:t>Clinical trails begun 2008</a:t>
            </a:r>
          </a:p>
          <a:p>
            <a:pPr lvl="1"/>
            <a:r>
              <a:rPr lang="en-US" altLang="ko-KR" dirty="0"/>
              <a:t>Enrolled </a:t>
            </a:r>
            <a:r>
              <a:rPr lang="en-US" altLang="ko-KR" b="1" dirty="0"/>
              <a:t>only patients with BRAF</a:t>
            </a:r>
            <a:r>
              <a:rPr lang="en-US" altLang="ko-KR" b="1" baseline="-25000" dirty="0"/>
              <a:t>V600E</a:t>
            </a:r>
          </a:p>
          <a:p>
            <a:pPr lvl="2"/>
            <a:r>
              <a:rPr lang="en-US" altLang="ko-KR" dirty="0"/>
              <a:t>Phase I: 16 patients with stage IV cancers</a:t>
            </a:r>
          </a:p>
          <a:p>
            <a:pPr lvl="3"/>
            <a:r>
              <a:rPr lang="en-US" altLang="ko-KR" dirty="0"/>
              <a:t>Median survival increased 9 </a:t>
            </a:r>
            <a:r>
              <a:rPr lang="en-US" altLang="ko-KR" dirty="0">
                <a:latin typeface="Garamond"/>
              </a:rPr>
              <a:t>→ </a:t>
            </a:r>
            <a:r>
              <a:rPr lang="en-US" altLang="ko-KR" dirty="0"/>
              <a:t>15 months</a:t>
            </a:r>
          </a:p>
          <a:p>
            <a:pPr lvl="2"/>
            <a:r>
              <a:rPr lang="en-US" altLang="ko-KR" dirty="0"/>
              <a:t>Phase II: 132 patients with stage IV cancers</a:t>
            </a:r>
          </a:p>
          <a:p>
            <a:pPr lvl="3"/>
            <a:r>
              <a:rPr lang="en-US" altLang="ko-KR" b="1" dirty="0"/>
              <a:t>53% of patients responded</a:t>
            </a:r>
            <a:r>
              <a:rPr lang="en-US" altLang="ko-KR" dirty="0"/>
              <a:t>. Similar increase in survival</a:t>
            </a:r>
          </a:p>
          <a:p>
            <a:pPr lvl="2"/>
            <a:r>
              <a:rPr lang="en-US" altLang="ko-KR" dirty="0"/>
              <a:t>Phase III: 675 patients with stage III or IV cancers</a:t>
            </a:r>
          </a:p>
          <a:p>
            <a:pPr lvl="3"/>
            <a:r>
              <a:rPr lang="en-US" altLang="ko-KR" dirty="0"/>
              <a:t>compared </a:t>
            </a:r>
            <a:r>
              <a:rPr lang="en-US" altLang="ko-KR" dirty="0" err="1"/>
              <a:t>vemurafenib</a:t>
            </a:r>
            <a:r>
              <a:rPr lang="en-US" altLang="ko-KR" dirty="0"/>
              <a:t> to </a:t>
            </a:r>
            <a:r>
              <a:rPr lang="en-US" altLang="ko-KR" dirty="0" err="1"/>
              <a:t>dacarbazine</a:t>
            </a:r>
            <a:endParaRPr lang="en-US" altLang="ko-KR" dirty="0"/>
          </a:p>
          <a:p>
            <a:pPr lvl="3"/>
            <a:r>
              <a:rPr lang="en-US" altLang="ko-KR" dirty="0"/>
              <a:t>Stopped early.  </a:t>
            </a:r>
            <a:r>
              <a:rPr lang="en-US" altLang="ko-KR" dirty="0" err="1"/>
              <a:t>Dacarbazine</a:t>
            </a:r>
            <a:r>
              <a:rPr lang="en-US" altLang="ko-KR" dirty="0"/>
              <a:t> patients moved to </a:t>
            </a:r>
            <a:r>
              <a:rPr lang="en-US" altLang="ko-KR" dirty="0" err="1"/>
              <a:t>vemurafenib</a:t>
            </a:r>
            <a:endParaRPr lang="en-US" altLang="ko-KR" dirty="0"/>
          </a:p>
          <a:p>
            <a:r>
              <a:rPr lang="en-US" altLang="ko-KR" dirty="0"/>
              <a:t>FDA approval August 2011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018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90228"/>
            <a:ext cx="6781992" cy="6479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913530" y="3717032"/>
            <a:ext cx="0" cy="2880320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9512" y="3717032"/>
            <a:ext cx="161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Reformulation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52255" y="1196752"/>
            <a:ext cx="2031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B0F0"/>
                </a:solidFill>
              </a:rPr>
              <a:t>Crystalline Powder</a:t>
            </a:r>
            <a:endParaRPr lang="ko-KR" alt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49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Reformulation: Increased exposure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08" y="1779420"/>
            <a:ext cx="8639372" cy="3299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9592" y="5078582"/>
            <a:ext cx="303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initial crystalline formulation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580112" y="5078196"/>
            <a:ext cx="3183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Reformulation of </a:t>
            </a:r>
            <a:r>
              <a:rPr lang="en-US" altLang="ko-KR" b="1" dirty="0" err="1" smtClean="0"/>
              <a:t>vemurafenib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 smtClean="0"/>
              <a:t>(a </a:t>
            </a:r>
            <a:r>
              <a:rPr lang="en-US" altLang="ko-KR" b="1" dirty="0" err="1"/>
              <a:t>microprecipitated</a:t>
            </a:r>
            <a:r>
              <a:rPr lang="en-US" altLang="ko-KR" b="1" dirty="0"/>
              <a:t> </a:t>
            </a:r>
            <a:r>
              <a:rPr lang="en-US" altLang="ko-KR" b="1" dirty="0" smtClean="0"/>
              <a:t>bulk </a:t>
            </a:r>
            <a:br>
              <a:rPr lang="en-US" altLang="ko-KR" b="1" dirty="0" smtClean="0"/>
            </a:br>
            <a:r>
              <a:rPr lang="en-US" altLang="ko-KR" b="1" dirty="0" smtClean="0"/>
              <a:t>powder)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8959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Clinical Pharmacology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199"/>
            <a:ext cx="5217139" cy="5099703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Population PK</a:t>
            </a:r>
          </a:p>
          <a:p>
            <a:pPr lvl="1"/>
            <a:r>
              <a:rPr lang="en-US" altLang="ko-KR" dirty="0"/>
              <a:t>plasma concentration-time profile </a:t>
            </a:r>
          </a:p>
          <a:p>
            <a:pPr lvl="2"/>
            <a:r>
              <a:rPr lang="en-US" altLang="ko-KR" dirty="0"/>
              <a:t>one-compartment pharmacokinetic model </a:t>
            </a:r>
          </a:p>
          <a:p>
            <a:pPr lvl="2"/>
            <a:r>
              <a:rPr lang="en-US" altLang="ko-KR" dirty="0"/>
              <a:t>first-order absorption and first-order elimination. </a:t>
            </a:r>
          </a:p>
          <a:p>
            <a:pPr lvl="1"/>
            <a:r>
              <a:rPr lang="en-US" altLang="ko-KR" dirty="0"/>
              <a:t>PK at steady state</a:t>
            </a:r>
          </a:p>
          <a:p>
            <a:pPr lvl="2"/>
            <a:r>
              <a:rPr lang="en-US" altLang="ko-KR" dirty="0"/>
              <a:t>linear between 240 and 960 mg</a:t>
            </a:r>
          </a:p>
          <a:p>
            <a:r>
              <a:rPr lang="en-US" altLang="ko-KR" dirty="0"/>
              <a:t>Oral administration of 960 mg twice daily (for 15 days)</a:t>
            </a:r>
          </a:p>
          <a:p>
            <a:pPr lvl="1"/>
            <a:r>
              <a:rPr lang="en-US" altLang="ko-KR" dirty="0" err="1"/>
              <a:t>t</a:t>
            </a:r>
            <a:r>
              <a:rPr lang="en-US" altLang="ko-KR" baseline="-25000" dirty="0" err="1"/>
              <a:t>max</a:t>
            </a:r>
            <a:r>
              <a:rPr lang="en-US" altLang="ko-KR" baseline="-25000" dirty="0"/>
              <a:t>:</a:t>
            </a:r>
            <a:r>
              <a:rPr lang="en-US" altLang="ko-KR" dirty="0"/>
              <a:t> : ~ 3 hours</a:t>
            </a:r>
          </a:p>
          <a:p>
            <a:pPr lvl="1"/>
            <a:r>
              <a:rPr lang="en-US" altLang="ko-KR" dirty="0" err="1"/>
              <a:t>C</a:t>
            </a:r>
            <a:r>
              <a:rPr lang="en-US" altLang="ko-KR" baseline="-25000" dirty="0" err="1"/>
              <a:t>max</a:t>
            </a:r>
            <a:r>
              <a:rPr lang="en-US" altLang="ko-KR" baseline="-25000" dirty="0"/>
              <a:t> </a:t>
            </a:r>
            <a:r>
              <a:rPr lang="en-US" altLang="ko-KR" dirty="0"/>
              <a:t>:62 </a:t>
            </a:r>
            <a:r>
              <a:rPr lang="en-US" altLang="ko-KR" dirty="0" err="1"/>
              <a:t>μg</a:t>
            </a:r>
            <a:r>
              <a:rPr lang="en-US" altLang="ko-KR" dirty="0"/>
              <a:t>/mL ± 17</a:t>
            </a:r>
          </a:p>
          <a:p>
            <a:pPr lvl="1"/>
            <a:r>
              <a:rPr lang="en-US" altLang="ko-KR" dirty="0"/>
              <a:t>AUC0–12 : 601 ± 170 </a:t>
            </a:r>
            <a:r>
              <a:rPr lang="en-US" altLang="ko-KR" dirty="0" err="1"/>
              <a:t>μg</a:t>
            </a:r>
            <a:r>
              <a:rPr lang="en-US" altLang="ko-KR" dirty="0"/>
              <a:t>*h/</a:t>
            </a:r>
            <a:r>
              <a:rPr lang="en-US" altLang="ko-KR" dirty="0" err="1"/>
              <a:t>mL.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FES: not been conducted</a:t>
            </a:r>
          </a:p>
          <a:p>
            <a:pPr lvl="2"/>
            <a:r>
              <a:rPr lang="en-US" altLang="ko-KR" dirty="0" err="1"/>
              <a:t>vemurafenib</a:t>
            </a:r>
            <a:r>
              <a:rPr lang="en-US" altLang="ko-KR" dirty="0"/>
              <a:t> was administered without regard to food in the clinical trial.</a:t>
            </a:r>
          </a:p>
          <a:p>
            <a:pPr lvl="2"/>
            <a:endParaRPr lang="en-US" altLang="ko-K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r="45408" b="7944"/>
          <a:stretch/>
        </p:blipFill>
        <p:spPr bwMode="auto">
          <a:xfrm>
            <a:off x="5674339" y="1484784"/>
            <a:ext cx="3469661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73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60648"/>
            <a:ext cx="7490418" cy="6280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353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Clinical Pharmacology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Protein binding</a:t>
            </a:r>
          </a:p>
          <a:p>
            <a:pPr lvl="1"/>
            <a:r>
              <a:rPr lang="en-US" altLang="ko-KR" dirty="0"/>
              <a:t>highly bound (&gt;99%) to human albumin and alpha-1 acid glycoprotein, and </a:t>
            </a:r>
          </a:p>
          <a:p>
            <a:r>
              <a:rPr lang="en-US" altLang="ko-KR" dirty="0"/>
              <a:t>Volume of distribution (</a:t>
            </a:r>
            <a:r>
              <a:rPr lang="en-US" altLang="ko-KR" dirty="0" err="1"/>
              <a:t>V</a:t>
            </a:r>
            <a:r>
              <a:rPr lang="en-US" altLang="ko-KR" baseline="-25000" dirty="0" err="1"/>
              <a:t>ss</a:t>
            </a:r>
            <a:r>
              <a:rPr lang="en-US" altLang="ko-KR" dirty="0" smtClean="0"/>
              <a:t>): 106 </a:t>
            </a:r>
            <a:r>
              <a:rPr lang="en-US" altLang="ko-KR" dirty="0"/>
              <a:t>L. </a:t>
            </a:r>
          </a:p>
          <a:p>
            <a:r>
              <a:rPr lang="en-US" altLang="ko-KR" dirty="0"/>
              <a:t>Elimination</a:t>
            </a:r>
          </a:p>
          <a:p>
            <a:pPr lvl="1"/>
            <a:r>
              <a:rPr lang="en-US" altLang="ko-KR" dirty="0"/>
              <a:t>Excretion</a:t>
            </a:r>
          </a:p>
          <a:p>
            <a:pPr lvl="2"/>
            <a:r>
              <a:rPr lang="en-US" altLang="ko-KR" dirty="0"/>
              <a:t>mainly excreted in </a:t>
            </a:r>
            <a:r>
              <a:rPr lang="en-US" altLang="ko-KR" b="1" dirty="0"/>
              <a:t>feces (94%)</a:t>
            </a:r>
          </a:p>
          <a:p>
            <a:pPr lvl="1"/>
            <a:r>
              <a:rPr lang="en-US" altLang="ko-KR" dirty="0"/>
              <a:t>Plasma clearance</a:t>
            </a:r>
          </a:p>
          <a:p>
            <a:pPr lvl="2"/>
            <a:r>
              <a:rPr lang="en-US" altLang="ko-KR" b="1" dirty="0"/>
              <a:t>31 L/day</a:t>
            </a:r>
          </a:p>
          <a:p>
            <a:pPr lvl="1"/>
            <a:r>
              <a:rPr lang="en-US" altLang="ko-KR" dirty="0"/>
              <a:t>Median elimination half-life </a:t>
            </a:r>
          </a:p>
          <a:p>
            <a:pPr lvl="2"/>
            <a:r>
              <a:rPr lang="en-US" altLang="ko-KR" b="1" dirty="0"/>
              <a:t>57 hours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83" b="16565"/>
          <a:stretch/>
        </p:blipFill>
        <p:spPr bwMode="auto">
          <a:xfrm>
            <a:off x="5087809" y="3861048"/>
            <a:ext cx="4020695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385981" y="3491716"/>
            <a:ext cx="1514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 baseline="30000" dirty="0"/>
              <a:t>14</a:t>
            </a:r>
            <a:r>
              <a:rPr lang="en-US" altLang="ko-KR" i="1" dirty="0"/>
              <a:t> C-</a:t>
            </a:r>
            <a:r>
              <a:rPr lang="en-US" altLang="ko-KR" i="1" dirty="0" err="1"/>
              <a:t>vemurafenib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138570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76238"/>
            <a:ext cx="6914356" cy="670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115616" y="5949280"/>
            <a:ext cx="6780609" cy="384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7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Clinical Pharmacology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Hepatic impairment</a:t>
            </a:r>
          </a:p>
          <a:p>
            <a:pPr lvl="1"/>
            <a:r>
              <a:rPr lang="en-US" altLang="ko-KR" dirty="0" err="1"/>
              <a:t>Vemurafenib</a:t>
            </a:r>
            <a:r>
              <a:rPr lang="en-US" altLang="ko-KR" dirty="0"/>
              <a:t> clearance was </a:t>
            </a:r>
            <a:r>
              <a:rPr lang="en-US" altLang="ko-KR" b="1" dirty="0"/>
              <a:t>similar</a:t>
            </a:r>
            <a:r>
              <a:rPr lang="en-US" altLang="ko-KR" dirty="0"/>
              <a:t> in patients with normal, mild, and moderate hepatic impairment</a:t>
            </a:r>
          </a:p>
          <a:p>
            <a:pPr lvl="1"/>
            <a:r>
              <a:rPr lang="en-US" altLang="ko-KR" b="1" i="1" dirty="0">
                <a:solidFill>
                  <a:srgbClr val="FF0000"/>
                </a:solidFill>
              </a:rPr>
              <a:t>“Therefore, dose adjustments are not needed for mild and moderate hepatic impairment.”</a:t>
            </a:r>
          </a:p>
          <a:p>
            <a:pPr lvl="1"/>
            <a:r>
              <a:rPr lang="en-US" altLang="ko-KR" dirty="0"/>
              <a:t>effect of severe hepatic impairment on </a:t>
            </a:r>
            <a:r>
              <a:rPr lang="en-US" altLang="ko-KR" dirty="0" err="1"/>
              <a:t>vemurafenib</a:t>
            </a:r>
            <a:r>
              <a:rPr lang="en-US" altLang="ko-KR" dirty="0"/>
              <a:t> exposure was unknown. </a:t>
            </a:r>
          </a:p>
          <a:p>
            <a:r>
              <a:rPr lang="en-US" altLang="ko-KR" dirty="0"/>
              <a:t>Drug Interaction</a:t>
            </a:r>
          </a:p>
          <a:p>
            <a:pPr lvl="1"/>
            <a:r>
              <a:rPr lang="en-US" altLang="ko-KR" dirty="0"/>
              <a:t>In vitro</a:t>
            </a:r>
          </a:p>
          <a:p>
            <a:pPr lvl="2"/>
            <a:r>
              <a:rPr lang="en-US" altLang="ko-KR" dirty="0"/>
              <a:t>substrate of </a:t>
            </a:r>
            <a:r>
              <a:rPr lang="en-US" altLang="ko-KR" b="1" dirty="0"/>
              <a:t>CYP3A4</a:t>
            </a:r>
            <a:r>
              <a:rPr lang="en-US" altLang="ko-KR" dirty="0"/>
              <a:t> and </a:t>
            </a:r>
          </a:p>
          <a:p>
            <a:pPr lvl="2"/>
            <a:r>
              <a:rPr lang="en-US" altLang="ko-KR" dirty="0"/>
              <a:t>both a substrate and inhibitor of P-glycoprotein.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50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ko-KR" dirty="0"/>
              <a:t>Effects on CYP enzyme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41665"/>
            <a:ext cx="8229600" cy="5099703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251520" y="1035347"/>
            <a:ext cx="9217024" cy="5922045"/>
            <a:chOff x="467544" y="518138"/>
            <a:chExt cx="9217024" cy="592204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518138"/>
              <a:ext cx="8426062" cy="59220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649224" y="1915986"/>
              <a:ext cx="4544568" cy="3566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35544" y="4694602"/>
              <a:ext cx="4544568" cy="3566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94360" y="1109050"/>
              <a:ext cx="4727448" cy="77724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57784" y="3853354"/>
              <a:ext cx="4727448" cy="77724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112568" y="4303750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1"/>
              <a:r>
                <a:rPr lang="en-US" altLang="ko-KR" dirty="0"/>
                <a:t>In vivo</a:t>
              </a:r>
            </a:p>
            <a:p>
              <a:pPr lvl="2"/>
              <a:r>
                <a:rPr lang="en-US" altLang="ko-KR" b="1" dirty="0">
                  <a:solidFill>
                    <a:srgbClr val="FF0000"/>
                  </a:solidFill>
                </a:rPr>
                <a:t>inducer of human CYP3A4</a:t>
              </a:r>
              <a:endParaRPr lang="en-US" altLang="ko-KR" dirty="0">
                <a:solidFill>
                  <a:srgbClr val="FF0000"/>
                </a:solidFill>
              </a:endParaRPr>
            </a:p>
            <a:p>
              <a:pPr lvl="2"/>
              <a:r>
                <a:rPr lang="en-US" altLang="ko-KR" b="1" dirty="0">
                  <a:solidFill>
                    <a:schemeClr val="accent1"/>
                  </a:solidFill>
                </a:rPr>
                <a:t>moderate inhibitor of CYP1A2 </a:t>
              </a:r>
              <a:endParaRPr lang="en-US" altLang="ko-KR" dirty="0">
                <a:solidFill>
                  <a:schemeClr val="accent1"/>
                </a:solidFill>
              </a:endParaRPr>
            </a:p>
            <a:p>
              <a:pPr lvl="2"/>
              <a:r>
                <a:rPr lang="en-US" altLang="ko-KR" b="1" dirty="0">
                  <a:solidFill>
                    <a:schemeClr val="accent1"/>
                  </a:solidFill>
                </a:rPr>
                <a:t>a weak inhibitor of CYP2D6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364088" y="1756554"/>
            <a:ext cx="3816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i="1" dirty="0"/>
              <a:t>“cocktail approach” was used in </a:t>
            </a:r>
            <a:r>
              <a:rPr lang="en-US" altLang="ko-KR" sz="1400" b="1" i="1" dirty="0"/>
              <a:t>trial NP22676 </a:t>
            </a:r>
            <a:r>
              <a:rPr lang="en-US" altLang="ko-KR" sz="1400" i="1" dirty="0"/>
              <a:t>to investigate the </a:t>
            </a:r>
            <a:r>
              <a:rPr lang="en-US" altLang="ko-KR" sz="1400" b="1" i="1" dirty="0"/>
              <a:t>potential drug-drug interactions</a:t>
            </a:r>
          </a:p>
          <a:p>
            <a:r>
              <a:rPr lang="en-US" altLang="ko-KR" sz="1400" i="1" dirty="0"/>
              <a:t>of </a:t>
            </a:r>
            <a:r>
              <a:rPr lang="en-US" altLang="ko-KR" sz="1400" i="1" dirty="0" err="1"/>
              <a:t>vemurafenib</a:t>
            </a:r>
            <a:r>
              <a:rPr lang="en-US" altLang="ko-KR" sz="1400" i="1" dirty="0"/>
              <a:t> with multiple CYP enzymes in patients with metastatic melanoma. The applicant used a combination of probe drugs known as the “Cooperstown 5+1 cocktail” in trial NP22676. </a:t>
            </a:r>
            <a:endParaRPr lang="ko-KR" altLang="en-US" sz="1400" i="1" dirty="0"/>
          </a:p>
        </p:txBody>
      </p:sp>
      <p:sp>
        <p:nvSpPr>
          <p:cNvPr id="13" name="직사각형 12"/>
          <p:cNvSpPr/>
          <p:nvPr/>
        </p:nvSpPr>
        <p:spPr>
          <a:xfrm>
            <a:off x="5400600" y="328498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i="1" dirty="0"/>
              <a:t> Clinical Pharmacology and Therapeutics. 2000 </a:t>
            </a:r>
            <a:r>
              <a:rPr lang="en-US" altLang="ko-KR" sz="1200" i="1" dirty="0" err="1"/>
              <a:t>Oct;68</a:t>
            </a:r>
            <a:r>
              <a:rPr lang="en-US" altLang="ko-KR" sz="1200" i="1" dirty="0"/>
              <a:t>(4):375-83.</a:t>
            </a:r>
            <a:endParaRPr lang="ko-KR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9991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 (2006-09)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IND named PLX4032</a:t>
            </a:r>
          </a:p>
          <a:p>
            <a:pPr lvl="1"/>
            <a:r>
              <a:rPr lang="en-US" altLang="ko-KR" dirty="0"/>
              <a:t>claimed as a selective inhibitor of BRAF kinase V600E mutant and intended to be investigated in patients with tumors containing the </a:t>
            </a:r>
            <a:r>
              <a:rPr lang="en-US" altLang="ko-KR" b="1" dirty="0"/>
              <a:t>point mutation</a:t>
            </a:r>
            <a:r>
              <a:rPr lang="en-US" altLang="ko-KR" dirty="0"/>
              <a:t>, including melanoma</a:t>
            </a:r>
          </a:p>
          <a:p>
            <a:pPr lvl="1"/>
            <a:r>
              <a:rPr lang="en-US" altLang="ko-KR" dirty="0"/>
              <a:t>The Phase 1 protocol was evaluated and </a:t>
            </a:r>
            <a:r>
              <a:rPr lang="en-US" altLang="ko-KR" b="1" dirty="0"/>
              <a:t>found to be safe to proceed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9209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 smtClean="0"/>
              <a:t>Target identification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 smtClean="0"/>
              <a:t>CMC 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 smtClean="0"/>
              <a:t>Pharmacology Review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Medical Review, </a:t>
            </a:r>
            <a:r>
              <a:rPr lang="en-US" altLang="ko-KR" dirty="0" smtClean="0"/>
              <a:t>Clinical </a:t>
            </a:r>
            <a:r>
              <a:rPr lang="en-US" altLang="ko-KR" dirty="0"/>
              <a:t>Pharmacology </a:t>
            </a:r>
            <a:r>
              <a:rPr lang="en-US" altLang="ko-KR" dirty="0" smtClean="0"/>
              <a:t>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 smtClean="0"/>
              <a:t>Companion </a:t>
            </a:r>
            <a:r>
              <a:rPr lang="en-US" altLang="ko-KR" dirty="0"/>
              <a:t>Diagnostics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Discussion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92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Phase I Study (2007-2009)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Original formulation: </a:t>
            </a:r>
            <a:r>
              <a:rPr lang="en-US" altLang="ko-KR" b="1" dirty="0"/>
              <a:t>poor bioavailability </a:t>
            </a:r>
            <a:endParaRPr lang="en-US" altLang="ko-KR" dirty="0"/>
          </a:p>
          <a:p>
            <a:r>
              <a:rPr lang="en-US" altLang="ko-KR" dirty="0"/>
              <a:t>Use of </a:t>
            </a:r>
            <a:r>
              <a:rPr lang="en-US" altLang="ko-KR" b="1" dirty="0"/>
              <a:t>new formulations </a:t>
            </a:r>
            <a:r>
              <a:rPr lang="en-US" altLang="ko-KR" dirty="0"/>
              <a:t>of PLX4032 </a:t>
            </a:r>
          </a:p>
          <a:p>
            <a:pPr lvl="1"/>
            <a:r>
              <a:rPr lang="en-US" altLang="ko-KR" dirty="0"/>
              <a:t>Form of a </a:t>
            </a:r>
            <a:r>
              <a:rPr lang="en-US" altLang="ko-KR" b="1" dirty="0" err="1"/>
              <a:t>microprecipitated</a:t>
            </a:r>
            <a:r>
              <a:rPr lang="en-US" altLang="ko-KR" b="1" dirty="0"/>
              <a:t> bulk powder (MBP) </a:t>
            </a:r>
            <a:r>
              <a:rPr lang="en-US" altLang="ko-KR" dirty="0"/>
              <a:t>drug polymer-matrix</a:t>
            </a:r>
          </a:p>
          <a:p>
            <a:pPr lvl="2"/>
            <a:r>
              <a:rPr lang="en-US" altLang="ko-KR" dirty="0"/>
              <a:t>to </a:t>
            </a:r>
            <a:r>
              <a:rPr lang="en-US" altLang="ko-KR" b="1" dirty="0"/>
              <a:t>improve the bioavailability of PLX4032</a:t>
            </a:r>
            <a:endParaRPr lang="en-US" altLang="ko-KR" dirty="0"/>
          </a:p>
          <a:p>
            <a:r>
              <a:rPr lang="en-US" altLang="ko-KR" dirty="0"/>
              <a:t>Phase 1 study: N</a:t>
            </a:r>
            <a:r>
              <a:rPr lang="en-US" altLang="ko-KR" b="1" dirty="0"/>
              <a:t>ew formulation </a:t>
            </a:r>
            <a:r>
              <a:rPr lang="en-US" altLang="ko-KR" dirty="0"/>
              <a:t>could be started at </a:t>
            </a:r>
            <a:r>
              <a:rPr lang="en-US" altLang="ko-KR" b="1" dirty="0"/>
              <a:t>160 mg BID </a:t>
            </a:r>
            <a:endParaRPr lang="en-US" altLang="ko-KR" dirty="0"/>
          </a:p>
          <a:p>
            <a:pPr lvl="1"/>
            <a:r>
              <a:rPr lang="en-US" altLang="ko-KR" dirty="0"/>
              <a:t>The FDA evaluation of the safety data determined.</a:t>
            </a:r>
          </a:p>
          <a:p>
            <a:pPr lvl="2"/>
            <a:r>
              <a:rPr lang="en-US" altLang="ko-KR" dirty="0"/>
              <a:t>equivalent to the original formulation at </a:t>
            </a:r>
            <a:r>
              <a:rPr lang="en-US" altLang="ko-KR" b="1" dirty="0"/>
              <a:t>800 mg BID </a:t>
            </a:r>
            <a:r>
              <a:rPr lang="en-US" altLang="ko-KR" dirty="0"/>
              <a:t>in terms of </a:t>
            </a:r>
            <a:r>
              <a:rPr lang="en-US" altLang="ko-KR" b="1" dirty="0"/>
              <a:t>serum levels </a:t>
            </a:r>
            <a:r>
              <a:rPr lang="en-US" altLang="ko-KR" dirty="0"/>
              <a:t>of the product.</a:t>
            </a:r>
          </a:p>
          <a:p>
            <a:pPr lvl="1"/>
            <a:r>
              <a:rPr lang="en-US" altLang="ko-KR" dirty="0"/>
              <a:t>determined </a:t>
            </a:r>
            <a:r>
              <a:rPr lang="en-US" altLang="ko-KR" b="1" dirty="0"/>
              <a:t>MTD - 960 mg BID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verified further in an expansion cohort of patients with metastatic melanoma positive for the BRAFV600E mutation.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8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End-of Phase 1 Meeting (2009-05)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Agency proposal to develop PLX4032</a:t>
            </a:r>
          </a:p>
          <a:p>
            <a:pPr lvl="1"/>
            <a:r>
              <a:rPr lang="en-US" altLang="ko-KR" dirty="0"/>
              <a:t>based on the </a:t>
            </a:r>
            <a:r>
              <a:rPr lang="en-US" altLang="ko-KR" b="1" dirty="0"/>
              <a:t>encouraging tumor response results from 16 patients </a:t>
            </a:r>
          </a:p>
          <a:p>
            <a:r>
              <a:rPr lang="en-US" altLang="ko-KR" dirty="0"/>
              <a:t>The Agency recommendation</a:t>
            </a:r>
          </a:p>
          <a:p>
            <a:pPr lvl="1"/>
            <a:r>
              <a:rPr lang="en-US" altLang="ko-KR" dirty="0" smtClean="0"/>
              <a:t>Randomized </a:t>
            </a:r>
            <a:r>
              <a:rPr lang="en-US" altLang="ko-KR" dirty="0"/>
              <a:t>Phase 3 trial with overall survival as the primary endpoint</a:t>
            </a:r>
          </a:p>
          <a:p>
            <a:pPr lvl="2"/>
            <a:r>
              <a:rPr lang="en-US" altLang="ko-KR" dirty="0"/>
              <a:t>no evidence showed that PFS is not an adequate surrogate endpoint in metastatic melanoma.</a:t>
            </a:r>
          </a:p>
          <a:p>
            <a:pPr lvl="1"/>
            <a:r>
              <a:rPr lang="en-US" altLang="ko-KR" dirty="0"/>
              <a:t>Initiate a comprehensive long term plan to monitor the safety of the product, including possible incidences of non-cutaneous squamous cell carcinomas.</a:t>
            </a:r>
          </a:p>
          <a:p>
            <a:pPr lvl="1"/>
            <a:r>
              <a:rPr lang="en-US" altLang="ko-KR" dirty="0"/>
              <a:t>development of a companion diagnostic to detect the BRAF V600E mutation during clinical trials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92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Fast Track Designation (2010-06)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request for the Fast Track designation </a:t>
            </a:r>
          </a:p>
          <a:p>
            <a:pPr lvl="1"/>
            <a:r>
              <a:rPr lang="en-US" altLang="ko-KR" dirty="0"/>
              <a:t>Granted </a:t>
            </a:r>
          </a:p>
          <a:p>
            <a:pPr lvl="1"/>
            <a:r>
              <a:rPr lang="en-US" altLang="ko-KR" dirty="0" smtClean="0"/>
              <a:t>On </a:t>
            </a:r>
            <a:r>
              <a:rPr lang="en-US" altLang="ko-KR" dirty="0"/>
              <a:t>the basis that the product was being investigated to improve overall survival in patients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355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Expanded Access Program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Communication</a:t>
            </a:r>
          </a:p>
          <a:p>
            <a:pPr lvl="1"/>
            <a:r>
              <a:rPr lang="en-US" altLang="ko-KR" dirty="0"/>
              <a:t>for sponsors and the FDA to communicate and respond rapidly to important new information. </a:t>
            </a:r>
          </a:p>
          <a:p>
            <a:r>
              <a:rPr lang="en-US" altLang="ko-KR" dirty="0"/>
              <a:t>Phase I trial : publication of the unprecedented results / preliminary confirmation</a:t>
            </a:r>
          </a:p>
          <a:p>
            <a:r>
              <a:rPr lang="en-US" altLang="ko-KR" dirty="0"/>
              <a:t>Phase II trial : activity of </a:t>
            </a:r>
            <a:r>
              <a:rPr lang="en-US" altLang="ko-KR" dirty="0" err="1"/>
              <a:t>vemurafenib</a:t>
            </a:r>
            <a:r>
              <a:rPr lang="en-US" altLang="ko-KR" dirty="0"/>
              <a:t> confirmed</a:t>
            </a:r>
          </a:p>
          <a:p>
            <a:r>
              <a:rPr lang="en-US" altLang="ko-KR" dirty="0"/>
              <a:t>Phase III : BRIM-3</a:t>
            </a:r>
          </a:p>
          <a:p>
            <a:pPr lvl="1"/>
            <a:r>
              <a:rPr lang="en-US" altLang="ko-KR" dirty="0"/>
              <a:t>The FDA and the sponsor worked together quickly to amend the rapidly accruing BRIM-3 trial and to open an </a:t>
            </a:r>
            <a:r>
              <a:rPr lang="en-US" altLang="ko-KR" b="1" dirty="0"/>
              <a:t>expanded access program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86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BRIM3</a:t>
            </a:r>
            <a:r>
              <a:rPr lang="en-US" altLang="ko-KR" sz="3100" dirty="0"/>
              <a:t/>
            </a:r>
            <a:br>
              <a:rPr lang="en-US" altLang="ko-KR" sz="3100" dirty="0"/>
            </a:br>
            <a:r>
              <a:rPr lang="en-US" altLang="ko-KR" sz="3100" dirty="0"/>
              <a:t>(</a:t>
            </a:r>
            <a:r>
              <a:rPr lang="en-US" altLang="ko-KR" sz="3100" dirty="0" err="1"/>
              <a:t>Vemurafenib</a:t>
            </a:r>
            <a:r>
              <a:rPr lang="en-US" altLang="ko-KR" sz="3100" dirty="0"/>
              <a:t> Front-Line Trial – Phase III Study Design)</a:t>
            </a:r>
            <a:endParaRPr lang="ko-KR" altLang="en-US" sz="3100" dirty="0"/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 flipV="1">
            <a:off x="4800600" y="2786667"/>
            <a:ext cx="685800" cy="533400"/>
          </a:xfrm>
          <a:prstGeom prst="lin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+mj-lt"/>
              <a:ea typeface="ＭＳ Ｐゴシック" pitchFamily="-108" charset="-128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592513" y="3359754"/>
            <a:ext cx="29606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="1" dirty="0">
                <a:latin typeface="+mj-lt"/>
                <a:ea typeface="ＭＳ Ｐゴシック" charset="0"/>
                <a:cs typeface="Arial" charset="0"/>
              </a:rPr>
              <a:t>Randomization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="1" dirty="0">
                <a:latin typeface="+mj-lt"/>
                <a:ea typeface="ＭＳ Ｐゴシック" charset="0"/>
                <a:cs typeface="Arial" charset="0"/>
              </a:rPr>
              <a:t>n = 675 </a:t>
            </a:r>
          </a:p>
        </p:txBody>
      </p:sp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2627784" y="6115199"/>
            <a:ext cx="41830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sz="1600" b="1" dirty="0">
                <a:latin typeface="+mj-lt"/>
              </a:rPr>
              <a:t>Co-primary endpoints were OS and PFS</a:t>
            </a:r>
          </a:p>
        </p:txBody>
      </p:sp>
      <p:sp>
        <p:nvSpPr>
          <p:cNvPr id="20" name="Line 22"/>
          <p:cNvSpPr>
            <a:spLocks noChangeShapeType="1"/>
          </p:cNvSpPr>
          <p:nvPr/>
        </p:nvSpPr>
        <p:spPr bwMode="auto">
          <a:xfrm>
            <a:off x="4800600" y="4234467"/>
            <a:ext cx="685800" cy="609600"/>
          </a:xfrm>
          <a:prstGeom prst="lin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+mj-lt"/>
              <a:ea typeface="ＭＳ Ｐゴシック" pitchFamily="-108" charset="-128"/>
            </a:endParaRPr>
          </a:p>
        </p:txBody>
      </p:sp>
      <p:sp>
        <p:nvSpPr>
          <p:cNvPr id="21" name="Rounded Rectangle 22"/>
          <p:cNvSpPr/>
          <p:nvPr/>
        </p:nvSpPr>
        <p:spPr bwMode="gray">
          <a:xfrm>
            <a:off x="5638800" y="1872267"/>
            <a:ext cx="3276600" cy="1389062"/>
          </a:xfrm>
          <a:prstGeom prst="roundRect">
            <a:avLst>
              <a:gd name="adj" fmla="val 0"/>
            </a:avLst>
          </a:prstGeom>
          <a:solidFill>
            <a:srgbClr val="FC841B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b="1" dirty="0" err="1">
                <a:solidFill>
                  <a:srgbClr val="010F96"/>
                </a:solidFill>
                <a:latin typeface="+mj-lt"/>
              </a:rPr>
              <a:t>Vemurafenib</a:t>
            </a:r>
            <a:endParaRPr lang="en-GB" sz="2400" b="1" dirty="0">
              <a:solidFill>
                <a:srgbClr val="010F96"/>
              </a:solidFill>
              <a:latin typeface="+mj-lt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960 mg PO bid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(n = </a:t>
            </a:r>
            <a:r>
              <a:rPr lang="en-GB" sz="2400" b="1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337</a:t>
            </a: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) </a:t>
            </a:r>
          </a:p>
        </p:txBody>
      </p:sp>
      <p:sp>
        <p:nvSpPr>
          <p:cNvPr id="22" name="Rounded Rectangle 23"/>
          <p:cNvSpPr/>
          <p:nvPr/>
        </p:nvSpPr>
        <p:spPr bwMode="gray">
          <a:xfrm>
            <a:off x="5638800" y="4234467"/>
            <a:ext cx="3276600" cy="1389062"/>
          </a:xfrm>
          <a:prstGeom prst="roundRect">
            <a:avLst>
              <a:gd name="adj" fmla="val 0"/>
            </a:avLst>
          </a:prstGeom>
          <a:solidFill>
            <a:srgbClr val="FC841B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b="1" dirty="0" err="1">
                <a:solidFill>
                  <a:srgbClr val="010F96"/>
                </a:solidFill>
                <a:latin typeface="+mj-lt"/>
              </a:rPr>
              <a:t>Dacarbazine</a:t>
            </a:r>
            <a:endParaRPr lang="en-GB" sz="2400" b="1" dirty="0">
              <a:solidFill>
                <a:srgbClr val="010F96"/>
              </a:solidFill>
              <a:latin typeface="+mj-lt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1000 mg/m</a:t>
            </a:r>
            <a:r>
              <a:rPr lang="en-GB" sz="2400" baseline="300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2</a:t>
            </a: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 IV q3wk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(n = </a:t>
            </a:r>
            <a:r>
              <a:rPr lang="en-GB" sz="2400" b="1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338</a:t>
            </a:r>
            <a:r>
              <a:rPr lang="en-GB" sz="2400" dirty="0">
                <a:solidFill>
                  <a:srgbClr val="010F96"/>
                </a:solidFill>
                <a:latin typeface="+mj-lt"/>
                <a:ea typeface="ＭＳ Ｐゴシック" pitchFamily="34" charset="-128"/>
              </a:rPr>
              <a:t>) </a:t>
            </a:r>
          </a:p>
        </p:txBody>
      </p:sp>
      <p:sp>
        <p:nvSpPr>
          <p:cNvPr id="23" name="Rounded Rectangle 24"/>
          <p:cNvSpPr/>
          <p:nvPr/>
        </p:nvSpPr>
        <p:spPr bwMode="gray">
          <a:xfrm>
            <a:off x="228600" y="1872267"/>
            <a:ext cx="3048000" cy="3962400"/>
          </a:xfrm>
          <a:prstGeom prst="roundRect">
            <a:avLst>
              <a:gd name="adj" fmla="val 0"/>
            </a:avLst>
          </a:prstGeom>
          <a:solidFill>
            <a:srgbClr val="012A5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b="1" dirty="0">
                <a:solidFill>
                  <a:srgbClr val="FFFFFF"/>
                </a:solidFill>
                <a:latin typeface="+mj-lt"/>
              </a:rPr>
              <a:t>Screening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b="1" dirty="0">
              <a:solidFill>
                <a:srgbClr val="FFFFFF"/>
              </a:solidFill>
              <a:latin typeface="+mj-lt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b="1" dirty="0">
              <a:solidFill>
                <a:srgbClr val="FFFFFF"/>
              </a:solidFill>
              <a:latin typeface="+mj-lt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i="1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BRAF</a:t>
            </a:r>
            <a:r>
              <a:rPr lang="en-GB" sz="2000" i="1" baseline="30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V600E</a:t>
            </a: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mutation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rgbClr val="FFFFFF"/>
              </a:solidFill>
              <a:latin typeface="+mj-lt"/>
              <a:ea typeface="ＭＳ Ｐゴシック" pitchFamily="34" charset="-128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sz="2000" dirty="0">
              <a:solidFill>
                <a:srgbClr val="FFFFFF"/>
              </a:solidFill>
              <a:latin typeface="+mj-lt"/>
              <a:ea typeface="ＭＳ Ｐゴシック" pitchFamily="34" charset="-128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Stratification: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Stage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ECOG PS (0 </a:t>
            </a:r>
            <a:r>
              <a:rPr lang="en-GB" sz="2000" dirty="0" err="1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vs</a:t>
            </a: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1)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LDH (elevated </a:t>
            </a:r>
            <a:b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</a:b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 </a:t>
            </a:r>
            <a:r>
              <a:rPr lang="en-GB" sz="2000" dirty="0" err="1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vs</a:t>
            </a: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normal)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GB" sz="2000" dirty="0">
                <a:solidFill>
                  <a:srgbClr val="FFFFFF"/>
                </a:solidFill>
                <a:latin typeface="+mj-lt"/>
                <a:ea typeface="ＭＳ Ｐゴシック" pitchFamily="34" charset="-128"/>
              </a:rPr>
              <a:t> Geographic region</a:t>
            </a:r>
          </a:p>
        </p:txBody>
      </p:sp>
      <p:cxnSp>
        <p:nvCxnSpPr>
          <p:cNvPr id="24" name="Straight Arrow Connector 25"/>
          <p:cNvCxnSpPr>
            <a:cxnSpLocks noChangeShapeType="1"/>
          </p:cNvCxnSpPr>
          <p:nvPr/>
        </p:nvCxnSpPr>
        <p:spPr bwMode="auto">
          <a:xfrm rot="5400000">
            <a:off x="1558926" y="2673954"/>
            <a:ext cx="385762" cy="1587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Straight Arrow Connector 26"/>
          <p:cNvCxnSpPr>
            <a:cxnSpLocks noChangeShapeType="1"/>
          </p:cNvCxnSpPr>
          <p:nvPr/>
        </p:nvCxnSpPr>
        <p:spPr bwMode="auto">
          <a:xfrm rot="5400000">
            <a:off x="1558926" y="3588354"/>
            <a:ext cx="385762" cy="1587"/>
          </a:xfrm>
          <a:prstGeom prst="straightConnector1">
            <a:avLst/>
          </a:prstGeom>
          <a:noFill/>
          <a:ln w="38100">
            <a:solidFill>
              <a:srgbClr val="FFFFFF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Line 22"/>
          <p:cNvSpPr>
            <a:spLocks noChangeShapeType="1"/>
          </p:cNvSpPr>
          <p:nvPr/>
        </p:nvSpPr>
        <p:spPr bwMode="auto">
          <a:xfrm>
            <a:off x="3276600" y="3624867"/>
            <a:ext cx="609600" cy="0"/>
          </a:xfrm>
          <a:prstGeom prst="lin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+mj-lt"/>
              <a:ea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407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Efficacy – BRIM3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199"/>
            <a:ext cx="4834880" cy="366320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b="1" dirty="0"/>
              <a:t>Overall Survival</a:t>
            </a:r>
          </a:p>
          <a:p>
            <a:pPr lvl="1"/>
            <a:r>
              <a:rPr lang="en-US" altLang="ko-KR" b="1" dirty="0"/>
              <a:t>Interim analysis of OS</a:t>
            </a:r>
            <a:endParaRPr lang="en-US" altLang="ko-KR" dirty="0"/>
          </a:p>
          <a:p>
            <a:pPr lvl="2"/>
            <a:r>
              <a:rPr lang="en-US" altLang="ko-KR" dirty="0"/>
              <a:t>HR: </a:t>
            </a:r>
            <a:r>
              <a:rPr lang="en-US" altLang="ko-KR" b="1" dirty="0"/>
              <a:t>0.37 </a:t>
            </a:r>
            <a:r>
              <a:rPr lang="en-US" altLang="ko-KR" dirty="0"/>
              <a:t>(95% CI, 0.26–0.55; </a:t>
            </a:r>
            <a:r>
              <a:rPr lang="en-US" altLang="ko-KR" i="1" dirty="0"/>
              <a:t>P</a:t>
            </a:r>
            <a:r>
              <a:rPr lang="en-US" altLang="ko-KR" dirty="0"/>
              <a:t> &lt; 0.001) </a:t>
            </a:r>
          </a:p>
          <a:p>
            <a:pPr lvl="1"/>
            <a:r>
              <a:rPr lang="en-US" altLang="ko-KR" b="1" dirty="0"/>
              <a:t>Updated OS analysis before approval</a:t>
            </a:r>
          </a:p>
          <a:p>
            <a:pPr lvl="2"/>
            <a:r>
              <a:rPr lang="en-US" altLang="ko-KR" dirty="0"/>
              <a:t>HR: </a:t>
            </a:r>
            <a:r>
              <a:rPr lang="en-US" altLang="ko-KR" b="1" dirty="0"/>
              <a:t>0.44 </a:t>
            </a:r>
            <a:r>
              <a:rPr lang="en-US" altLang="ko-KR" dirty="0"/>
              <a:t>(95% CI, 0.33–0.59; </a:t>
            </a:r>
            <a:r>
              <a:rPr lang="en-US" altLang="ko-KR" i="1" dirty="0"/>
              <a:t>P</a:t>
            </a:r>
            <a:r>
              <a:rPr lang="en-US" altLang="ko-KR" dirty="0"/>
              <a:t> &lt; 0.0001). </a:t>
            </a:r>
          </a:p>
          <a:p>
            <a:pPr lvl="1"/>
            <a:r>
              <a:rPr lang="en-US" altLang="ko-KR" dirty="0"/>
              <a:t>median OS </a:t>
            </a:r>
          </a:p>
          <a:p>
            <a:pPr lvl="2"/>
            <a:r>
              <a:rPr lang="en-US" altLang="ko-KR" dirty="0"/>
              <a:t>not been reached (NR) in the </a:t>
            </a:r>
            <a:r>
              <a:rPr lang="en-US" altLang="ko-KR" dirty="0" err="1"/>
              <a:t>vemurafenib</a:t>
            </a:r>
            <a:r>
              <a:rPr lang="en-US" altLang="ko-KR" dirty="0"/>
              <a:t> arm (95% CI, 9.6–NR)</a:t>
            </a:r>
          </a:p>
          <a:p>
            <a:pPr lvl="2"/>
            <a:r>
              <a:rPr lang="en-US" altLang="ko-KR" dirty="0"/>
              <a:t>7.9 months in the </a:t>
            </a:r>
            <a:r>
              <a:rPr lang="en-US" altLang="ko-KR" dirty="0" err="1"/>
              <a:t>dacarbazine</a:t>
            </a:r>
            <a:r>
              <a:rPr lang="en-US" altLang="ko-KR" dirty="0"/>
              <a:t> arm (95% CI, 7.3–9.6)</a:t>
            </a:r>
          </a:p>
        </p:txBody>
      </p:sp>
      <p:pic>
        <p:nvPicPr>
          <p:cNvPr id="14338" name="Picture 2" descr="http://clincancerres.aacrjournals.org/content/clincanres/20/19/4994/F1.large.jpg?width=800&amp;height=600&amp;carousel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504" y="718327"/>
            <a:ext cx="3600000" cy="285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9102" y="5081972"/>
            <a:ext cx="5489002" cy="2379476"/>
            <a:chOff x="0" y="1446700"/>
            <a:chExt cx="9145588" cy="3964602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6700"/>
              <a:ext cx="9145588" cy="3964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잉크 6"/>
                <p14:cNvContentPartPr/>
                <p14:nvPr/>
              </p14:nvContentPartPr>
              <p14:xfrm>
                <a:off x="3174840" y="3546360"/>
                <a:ext cx="213120" cy="10080"/>
              </p14:xfrm>
            </p:contentPart>
          </mc:Choice>
          <mc:Fallback xmlns="">
            <p:pic>
              <p:nvPicPr>
                <p:cNvPr id="7" name="잉크 6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48425" y="3441409"/>
                  <a:ext cx="266550" cy="2193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/>
                <p14:cNvContentPartPr/>
                <p14:nvPr/>
              </p14:nvContentPartPr>
              <p14:xfrm>
                <a:off x="5985000" y="3549600"/>
                <a:ext cx="216000" cy="3600"/>
              </p14:xfrm>
            </p:contentPart>
          </mc:Choice>
          <mc:Fallback xmlns="">
            <p:pic>
              <p:nvPicPr>
                <p:cNvPr id="8" name="잉크 7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58600" y="3444000"/>
                  <a:ext cx="268800" cy="2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/>
                <p14:cNvContentPartPr/>
                <p14:nvPr/>
              </p14:nvContentPartPr>
              <p14:xfrm>
                <a:off x="3191040" y="3114720"/>
                <a:ext cx="1019520" cy="19440"/>
              </p14:xfrm>
            </p:contentPart>
          </mc:Choice>
          <mc:Fallback xmlns="">
            <p:pic>
              <p:nvPicPr>
                <p:cNvPr id="9" name="잉크 8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4652" y="3011040"/>
                  <a:ext cx="1072295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/>
                <p14:cNvContentPartPr/>
                <p14:nvPr/>
              </p14:nvContentPartPr>
              <p14:xfrm>
                <a:off x="3193920" y="4152960"/>
                <a:ext cx="222840" cy="9720"/>
              </p14:xfrm>
            </p:contentPart>
          </mc:Choice>
          <mc:Fallback xmlns="">
            <p:pic>
              <p:nvPicPr>
                <p:cNvPr id="10" name="잉크 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67492" y="4046040"/>
                  <a:ext cx="275697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/>
                <p14:cNvContentPartPr/>
                <p14:nvPr/>
              </p14:nvContentPartPr>
              <p14:xfrm>
                <a:off x="5997600" y="4156200"/>
                <a:ext cx="187560" cy="9720"/>
              </p14:xfrm>
            </p:contentPart>
          </mc:Choice>
          <mc:Fallback xmlns="">
            <p:pic>
              <p:nvPicPr>
                <p:cNvPr id="11" name="잉크 10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71234" y="4055569"/>
                  <a:ext cx="240293" cy="210981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340" name="Picture 4" descr="http://clincancerres.aacrjournals.org/content/clincanres/20/19/4994/F2.large.jpg?width=800&amp;height=600&amp;carousel=1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504" y="3785430"/>
            <a:ext cx="3600000" cy="295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50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Efficacy - BRIM3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2692897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Confirmed, investigator-assessed best ORR rate </a:t>
            </a:r>
          </a:p>
          <a:p>
            <a:pPr lvl="1"/>
            <a:r>
              <a:rPr lang="en-US" altLang="ko-KR" dirty="0" err="1"/>
              <a:t>Vemurafenib</a:t>
            </a:r>
            <a:r>
              <a:rPr lang="en-US" altLang="ko-KR" dirty="0"/>
              <a:t>: </a:t>
            </a:r>
            <a:r>
              <a:rPr lang="en-US" altLang="ko-KR" b="1" dirty="0"/>
              <a:t>48.4% </a:t>
            </a:r>
            <a:r>
              <a:rPr lang="en-US" altLang="ko-KR" dirty="0"/>
              <a:t>(95% CI, 41.6%–55.2%) </a:t>
            </a:r>
            <a:r>
              <a:rPr lang="en-US" altLang="ko-KR" dirty="0" err="1"/>
              <a:t>Dacarbazine</a:t>
            </a:r>
            <a:r>
              <a:rPr lang="en-US" altLang="ko-KR" dirty="0"/>
              <a:t>: </a:t>
            </a:r>
            <a:r>
              <a:rPr lang="en-US" altLang="ko-KR" b="1" dirty="0"/>
              <a:t>5.5% </a:t>
            </a:r>
            <a:r>
              <a:rPr lang="en-US" altLang="ko-KR" dirty="0"/>
              <a:t>(95% CI, 2.8%–9.3%) </a:t>
            </a:r>
          </a:p>
          <a:p>
            <a:r>
              <a:rPr lang="en-US" altLang="ko-KR" dirty="0"/>
              <a:t>Responses</a:t>
            </a:r>
          </a:p>
          <a:p>
            <a:pPr lvl="1"/>
            <a:r>
              <a:rPr lang="en-US" altLang="ko-KR" dirty="0" err="1"/>
              <a:t>Vemurafenib</a:t>
            </a:r>
            <a:r>
              <a:rPr lang="en-US" altLang="ko-KR" dirty="0"/>
              <a:t>: </a:t>
            </a:r>
          </a:p>
          <a:p>
            <a:pPr lvl="2"/>
            <a:r>
              <a:rPr lang="en-US" altLang="ko-KR" dirty="0"/>
              <a:t>2 complete responses (0.9%) </a:t>
            </a:r>
          </a:p>
          <a:p>
            <a:pPr lvl="2"/>
            <a:r>
              <a:rPr lang="en-US" altLang="ko-KR" dirty="0"/>
              <a:t>104 partial responses (47.4%) </a:t>
            </a:r>
          </a:p>
          <a:p>
            <a:pPr lvl="1"/>
            <a:r>
              <a:rPr lang="en-US" altLang="ko-KR" dirty="0" err="1"/>
              <a:t>Dacarbazine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/>
              <a:t>12 partial responses (5.5%)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Fig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35818" y="4284116"/>
            <a:ext cx="4425950" cy="188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Fig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4680967" y="4282529"/>
            <a:ext cx="4427537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07504" y="6581001"/>
            <a:ext cx="9036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i="1" dirty="0">
                <a:ea typeface="ＭＳ Ｐゴシック" charset="0"/>
                <a:cs typeface="Arial"/>
              </a:rPr>
              <a:t>Chapman PB et al, </a:t>
            </a:r>
            <a:r>
              <a:rPr lang="en-US" altLang="ko-KR" sz="1200" i="1" dirty="0" smtClean="0">
                <a:ea typeface="ＭＳ Ｐゴシック" charset="0"/>
                <a:cs typeface="Arial"/>
              </a:rPr>
              <a:t>NEJM</a:t>
            </a:r>
            <a:r>
              <a:rPr lang="en-US" altLang="ko-KR" sz="1200" i="1" dirty="0">
                <a:ea typeface="ＭＳ Ｐゴシック" charset="0"/>
                <a:cs typeface="Arial"/>
              </a:rPr>
              <a:t>, 2011</a:t>
            </a:r>
            <a:endParaRPr lang="ko-KR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51463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2" y="1251424"/>
            <a:ext cx="8927404" cy="4353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751514" y="6457434"/>
            <a:ext cx="4423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ko-KR" dirty="0"/>
              <a:t>Nat Rev Drug Discov. 2012 Nov;11(11):873-86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87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Clinical Pharmacology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199"/>
            <a:ext cx="5122912" cy="5099703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Significant </a:t>
            </a:r>
            <a:r>
              <a:rPr lang="en-US" altLang="ko-KR" dirty="0"/>
              <a:t>exposure–response relationship </a:t>
            </a:r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progression-free survival (PFS)</a:t>
            </a:r>
          </a:p>
          <a:p>
            <a:pPr lvl="1"/>
            <a:r>
              <a:rPr lang="en-US" altLang="ko-KR" dirty="0" err="1"/>
              <a:t>vemurafenib</a:t>
            </a:r>
            <a:r>
              <a:rPr lang="en-US" altLang="ko-KR" dirty="0"/>
              <a:t> exposure (</a:t>
            </a:r>
            <a:r>
              <a:rPr lang="en-US" altLang="ko-KR" dirty="0" err="1"/>
              <a:t>C</a:t>
            </a:r>
            <a:r>
              <a:rPr lang="en-US" altLang="ko-KR" baseline="-25000" dirty="0" err="1"/>
              <a:t>min</a:t>
            </a:r>
            <a:r>
              <a:rPr lang="en-US" altLang="ko-KR" dirty="0"/>
              <a:t>) </a:t>
            </a:r>
          </a:p>
          <a:p>
            <a:r>
              <a:rPr lang="en-US" altLang="ko-KR" dirty="0" smtClean="0"/>
              <a:t>Conclusive </a:t>
            </a:r>
            <a:r>
              <a:rPr lang="en-US" altLang="ko-KR" dirty="0"/>
              <a:t>relationship between exposure and </a:t>
            </a:r>
            <a:r>
              <a:rPr lang="en-US" altLang="ko-KR" b="1" dirty="0">
                <a:solidFill>
                  <a:schemeClr val="accent1"/>
                </a:solidFill>
              </a:rPr>
              <a:t>OS</a:t>
            </a:r>
            <a:r>
              <a:rPr lang="en-US" altLang="ko-KR" b="1" dirty="0"/>
              <a:t> </a:t>
            </a:r>
            <a:r>
              <a:rPr lang="en-US" altLang="ko-KR" dirty="0"/>
              <a:t>could not be demonstrated. </a:t>
            </a:r>
          </a:p>
          <a:p>
            <a:r>
              <a:rPr lang="en-US" altLang="ko-KR" dirty="0"/>
              <a:t>Significant exposure–response relationship</a:t>
            </a:r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risk of </a:t>
            </a:r>
            <a:r>
              <a:rPr lang="en-US" altLang="ko-KR" b="1" dirty="0" err="1">
                <a:solidFill>
                  <a:srgbClr val="FF0000"/>
                </a:solidFill>
              </a:rPr>
              <a:t>cuSCC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development and </a:t>
            </a:r>
            <a:r>
              <a:rPr lang="en-US" altLang="ko-KR" i="1" dirty="0" err="1"/>
              <a:t>vemurafenib</a:t>
            </a:r>
            <a:r>
              <a:rPr lang="en-US" altLang="ko-KR" i="1" dirty="0"/>
              <a:t> exposure (</a:t>
            </a:r>
            <a:r>
              <a:rPr lang="en-US" altLang="ko-KR" i="1" dirty="0" err="1"/>
              <a:t>C</a:t>
            </a:r>
            <a:r>
              <a:rPr lang="en-US" altLang="ko-KR" i="1" baseline="-25000" dirty="0" err="1"/>
              <a:t>min</a:t>
            </a:r>
            <a:r>
              <a:rPr lang="en-US" altLang="ko-KR" i="1" dirty="0"/>
              <a:t>)</a:t>
            </a:r>
            <a:endParaRPr lang="en-US" altLang="ko-KR" dirty="0"/>
          </a:p>
          <a:p>
            <a:r>
              <a:rPr lang="en-US" altLang="ko-KR" dirty="0"/>
              <a:t>exposure–</a:t>
            </a:r>
            <a:r>
              <a:rPr lang="en-US" altLang="ko-KR" dirty="0" err="1"/>
              <a:t>QTc</a:t>
            </a:r>
            <a:r>
              <a:rPr lang="en-US" altLang="ko-KR" dirty="0"/>
              <a:t> response analysis </a:t>
            </a:r>
          </a:p>
          <a:p>
            <a:pPr lvl="1"/>
            <a:r>
              <a:rPr lang="en-US" altLang="ko-KR" dirty="0"/>
              <a:t>data from the phase II trial showed that following treatment with </a:t>
            </a:r>
            <a:r>
              <a:rPr lang="en-US" altLang="ko-KR" dirty="0" err="1"/>
              <a:t>vemurafenib</a:t>
            </a:r>
            <a:r>
              <a:rPr lang="en-US" altLang="ko-KR" dirty="0"/>
              <a:t> 960 mg twice daily</a:t>
            </a:r>
          </a:p>
          <a:p>
            <a:pPr lvl="1"/>
            <a:r>
              <a:rPr lang="en-US" altLang="ko-KR" b="1" dirty="0" err="1">
                <a:solidFill>
                  <a:srgbClr val="FF0000"/>
                </a:solidFill>
              </a:rPr>
              <a:t>QTc</a:t>
            </a:r>
            <a:r>
              <a:rPr lang="en-US" altLang="ko-KR" b="1" dirty="0">
                <a:solidFill>
                  <a:srgbClr val="FF0000"/>
                </a:solidFill>
              </a:rPr>
              <a:t> interval was prolonged </a:t>
            </a:r>
            <a:r>
              <a:rPr lang="en-US" altLang="ko-KR" dirty="0"/>
              <a:t>in a concentration-dependent manner </a:t>
            </a:r>
          </a:p>
          <a:p>
            <a:pPr lvl="2"/>
            <a:r>
              <a:rPr lang="en-US" altLang="ko-KR" b="1" dirty="0"/>
              <a:t>no large changes (i.e., &gt;20 </a:t>
            </a:r>
            <a:r>
              <a:rPr lang="en-US" altLang="ko-KR" b="1" dirty="0" err="1"/>
              <a:t>ms</a:t>
            </a:r>
            <a:r>
              <a:rPr lang="en-US" altLang="ko-KR" b="1" dirty="0"/>
              <a:t>) </a:t>
            </a:r>
            <a:r>
              <a:rPr lang="en-US" altLang="ko-KR" dirty="0"/>
              <a:t>in the mean </a:t>
            </a:r>
            <a:r>
              <a:rPr lang="en-US" altLang="ko-KR" dirty="0" err="1"/>
              <a:t>QTc</a:t>
            </a:r>
            <a:r>
              <a:rPr lang="en-US" altLang="ko-KR" dirty="0"/>
              <a:t> interval </a:t>
            </a:r>
            <a:endParaRPr lang="ko-KR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836" y="1556792"/>
            <a:ext cx="3159076" cy="229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718" y="4283474"/>
            <a:ext cx="3701802" cy="2097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69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70530"/>
            <a:ext cx="8354516" cy="551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823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 - Melanoma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Melanoma </a:t>
            </a:r>
          </a:p>
          <a:p>
            <a:pPr lvl="1"/>
            <a:r>
              <a:rPr lang="en-US" altLang="ko-KR" dirty="0"/>
              <a:t>5</a:t>
            </a:r>
            <a:r>
              <a:rPr lang="en-US" altLang="ko-KR" baseline="30000" dirty="0"/>
              <a:t>th</a:t>
            </a:r>
            <a:r>
              <a:rPr lang="en-US" altLang="ko-KR" dirty="0"/>
              <a:t> leading cancer type in men </a:t>
            </a:r>
          </a:p>
          <a:p>
            <a:pPr lvl="1"/>
            <a:r>
              <a:rPr lang="en-US" altLang="ko-KR" dirty="0"/>
              <a:t>7</a:t>
            </a:r>
            <a:r>
              <a:rPr lang="en-US" altLang="ko-KR" baseline="30000" dirty="0"/>
              <a:t>th</a:t>
            </a:r>
            <a:r>
              <a:rPr lang="en-US" altLang="ko-KR" dirty="0"/>
              <a:t> leading cancer type in women</a:t>
            </a:r>
          </a:p>
          <a:p>
            <a:pPr lvl="1"/>
            <a:r>
              <a:rPr lang="en-US" altLang="ko-KR" dirty="0"/>
              <a:t>estimated total of </a:t>
            </a:r>
            <a:r>
              <a:rPr lang="en-US" altLang="ko-KR" b="1" dirty="0"/>
              <a:t>76,100 new cases</a:t>
            </a:r>
          </a:p>
          <a:p>
            <a:pPr lvl="1"/>
            <a:r>
              <a:rPr lang="en-US" altLang="ko-KR" b="1" dirty="0"/>
              <a:t>9,700 deaths </a:t>
            </a:r>
            <a:r>
              <a:rPr lang="en-US" altLang="ko-KR" dirty="0"/>
              <a:t>due to melanoma in 2014</a:t>
            </a:r>
          </a:p>
          <a:p>
            <a:r>
              <a:rPr lang="en-US" altLang="ko-KR" dirty="0"/>
              <a:t>Prognosis of metastatic melanoma </a:t>
            </a:r>
          </a:p>
          <a:p>
            <a:pPr lvl="1"/>
            <a:r>
              <a:rPr lang="en-US" altLang="ko-KR" dirty="0"/>
              <a:t>Median survival of approximately </a:t>
            </a:r>
            <a:r>
              <a:rPr lang="en-US" altLang="ko-KR" b="1" dirty="0">
                <a:solidFill>
                  <a:srgbClr val="FF0000"/>
                </a:solidFill>
              </a:rPr>
              <a:t>6 months</a:t>
            </a:r>
          </a:p>
        </p:txBody>
      </p:sp>
      <p:pic>
        <p:nvPicPr>
          <p:cNvPr id="21506" name="Picture 2" descr="melanoma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654" y="1196752"/>
            <a:ext cx="3150351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2858" y="6381328"/>
            <a:ext cx="875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Jemal</a:t>
            </a:r>
            <a:r>
              <a:rPr lang="en-US" altLang="ko-KR" dirty="0"/>
              <a:t> </a:t>
            </a:r>
            <a:r>
              <a:rPr lang="en-US" altLang="ko-KR" dirty="0" smtClean="0"/>
              <a:t>2010, </a:t>
            </a:r>
            <a:r>
              <a:rPr lang="pt-BR" altLang="ko-KR" dirty="0" smtClean="0"/>
              <a:t>CA </a:t>
            </a:r>
            <a:r>
              <a:rPr lang="pt-BR" altLang="ko-KR" dirty="0"/>
              <a:t>Cancer J Clin 60(5</a:t>
            </a:r>
            <a:r>
              <a:rPr lang="pt-BR" altLang="ko-KR" dirty="0" smtClean="0"/>
              <a:t>): 277-300;</a:t>
            </a:r>
            <a:r>
              <a:rPr lang="en-US" altLang="ko-KR" dirty="0" smtClean="0"/>
              <a:t> </a:t>
            </a:r>
            <a:r>
              <a:rPr lang="en-US" altLang="ko-KR" dirty="0" err="1"/>
              <a:t>Howlander</a:t>
            </a:r>
            <a:r>
              <a:rPr lang="en-US" altLang="ko-KR" dirty="0"/>
              <a:t> 2011, SEER Cancer Statistics </a:t>
            </a:r>
            <a:r>
              <a:rPr lang="en-US" altLang="ko-KR" dirty="0" smtClean="0"/>
              <a:t>Review)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07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90" y="188640"/>
            <a:ext cx="6591808" cy="6482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225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104F5F-FB88-D94B-BFA3-FBA6B3EDD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Safety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1C98A3-EA39-DB45-BF12-509C49239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most common adverse reactions (≥30%) </a:t>
            </a:r>
          </a:p>
          <a:p>
            <a:pPr lvl="1"/>
            <a:r>
              <a:rPr lang="en-US" altLang="ko-KR" dirty="0"/>
              <a:t>arthralgia, rash, alopecia, fatigue, photosensitivity reaction, and nausea. </a:t>
            </a:r>
          </a:p>
          <a:p>
            <a:r>
              <a:rPr lang="en-US" altLang="ko-KR" dirty="0"/>
              <a:t>Cutaneous squamous cell carcinomas or </a:t>
            </a:r>
            <a:r>
              <a:rPr lang="en-US" altLang="ko-KR" dirty="0" err="1"/>
              <a:t>keratoacanthomas</a:t>
            </a:r>
            <a:endParaRPr lang="en-US" altLang="ko-KR" dirty="0"/>
          </a:p>
          <a:p>
            <a:pPr lvl="1"/>
            <a:r>
              <a:rPr lang="en-US" altLang="ko-KR" dirty="0"/>
              <a:t>approximately 24% of patients</a:t>
            </a:r>
          </a:p>
          <a:p>
            <a:r>
              <a:rPr lang="en-US" altLang="ko-KR" dirty="0"/>
              <a:t>Other adverse reactions</a:t>
            </a:r>
          </a:p>
          <a:p>
            <a:pPr lvl="1"/>
            <a:r>
              <a:rPr lang="en-US" altLang="ko-KR" dirty="0"/>
              <a:t>hypersensitivity, Stevens-Johnson syndrome, toxic epidermal necrolysis, uveitis, QT prolongation, and liver enzyme laboratory abnormalities.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94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0211"/>
            <a:ext cx="6080510" cy="671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057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Companion Diagnostic for </a:t>
            </a:r>
            <a:r>
              <a:rPr lang="en-US" altLang="ko-KR" dirty="0" err="1"/>
              <a:t>Vemurafenib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199"/>
            <a:ext cx="7427168" cy="4853137"/>
          </a:xfrm>
        </p:spPr>
        <p:txBody>
          <a:bodyPr>
            <a:normAutofit/>
          </a:bodyPr>
          <a:lstStyle/>
          <a:p>
            <a:pPr fontAlgn="base"/>
            <a:r>
              <a:rPr lang="en-US" altLang="ko-KR" b="1" i="1" dirty="0"/>
              <a:t>In vitro</a:t>
            </a:r>
            <a:r>
              <a:rPr lang="en-US" altLang="ko-KR" b="1" dirty="0"/>
              <a:t> diagnostic: The </a:t>
            </a:r>
            <a:r>
              <a:rPr lang="en-US" altLang="ko-KR" b="1" dirty="0" err="1"/>
              <a:t>cobas</a:t>
            </a:r>
            <a:r>
              <a:rPr lang="en-US" altLang="ko-KR" b="1" dirty="0"/>
              <a:t> 4800 BRAF </a:t>
            </a:r>
            <a:r>
              <a:rPr lang="en-US" altLang="ko-KR" b="1" dirty="0" err="1"/>
              <a:t>V600</a:t>
            </a:r>
            <a:r>
              <a:rPr lang="en-US" altLang="ko-KR" b="1" dirty="0"/>
              <a:t> Mutation Test </a:t>
            </a:r>
          </a:p>
          <a:p>
            <a:pPr lvl="1" fontAlgn="base"/>
            <a:r>
              <a:rPr lang="en-US" altLang="ko-KR" b="1" dirty="0"/>
              <a:t>real-time PCR-based </a:t>
            </a:r>
            <a:r>
              <a:rPr lang="en-US" altLang="ko-KR" i="1" dirty="0"/>
              <a:t>in vitro</a:t>
            </a:r>
            <a:r>
              <a:rPr lang="en-US" altLang="ko-KR" dirty="0"/>
              <a:t> diagnostic</a:t>
            </a:r>
          </a:p>
          <a:p>
            <a:pPr lvl="1" fontAlgn="base"/>
            <a:r>
              <a:rPr lang="en-US" altLang="ko-KR" dirty="0"/>
              <a:t>DNA from </a:t>
            </a:r>
            <a:r>
              <a:rPr lang="en-US" altLang="ko-KR" b="1" dirty="0"/>
              <a:t>formalin-fixed, paraffin-embedded human melanoma tissue</a:t>
            </a:r>
          </a:p>
          <a:p>
            <a:pPr lvl="1" fontAlgn="base"/>
            <a:r>
              <a:rPr lang="en-US" altLang="ko-KR" dirty="0"/>
              <a:t>Goal: selection of patients with </a:t>
            </a:r>
            <a:r>
              <a:rPr lang="en-US" altLang="ko-KR" i="1" dirty="0"/>
              <a:t>BRAF</a:t>
            </a:r>
            <a:r>
              <a:rPr lang="en-US" altLang="ko-KR" baseline="30000" dirty="0"/>
              <a:t>V600E</a:t>
            </a:r>
            <a:r>
              <a:rPr lang="en-US" altLang="ko-KR" dirty="0"/>
              <a:t>-mutated melanoma for treatment with </a:t>
            </a:r>
            <a:r>
              <a:rPr lang="en-US" altLang="ko-KR" dirty="0" err="1"/>
              <a:t>vemurafenib</a:t>
            </a:r>
            <a:r>
              <a:rPr lang="en-US" altLang="ko-KR" dirty="0"/>
              <a:t>. </a:t>
            </a:r>
          </a:p>
        </p:txBody>
      </p:sp>
      <p:pic>
        <p:nvPicPr>
          <p:cNvPr id="1026" name="Picture 2" descr="cobas 4800 BRAF V600 Mutation Test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/>
          <a:stretch/>
        </p:blipFill>
        <p:spPr bwMode="auto">
          <a:xfrm>
            <a:off x="7642684" y="1419058"/>
            <a:ext cx="2088232" cy="156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80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Companion Diagnostic for </a:t>
            </a:r>
            <a:r>
              <a:rPr lang="en-US" altLang="ko-KR" dirty="0" err="1"/>
              <a:t>Vemurafenib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20"/>
          <a:stretch/>
        </p:blipFill>
        <p:spPr bwMode="auto">
          <a:xfrm>
            <a:off x="181100" y="1628800"/>
            <a:ext cx="8783388" cy="2841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19985" y="6488668"/>
            <a:ext cx="272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(Cheng</a:t>
            </a:r>
            <a:r>
              <a:rPr lang="en-US" altLang="ko-KR" dirty="0"/>
              <a:t>, 2012, New </a:t>
            </a:r>
            <a:r>
              <a:rPr lang="en-US" altLang="ko-KR" dirty="0" smtClean="0"/>
              <a:t>Biotech)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06"/>
          <a:stretch/>
        </p:blipFill>
        <p:spPr bwMode="auto">
          <a:xfrm>
            <a:off x="181100" y="4470152"/>
            <a:ext cx="8783388" cy="1905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670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Companion Diagnostic for </a:t>
            </a:r>
            <a:r>
              <a:rPr lang="en-US" altLang="ko-KR" dirty="0" err="1"/>
              <a:t>Vemurafenib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18839"/>
            <a:ext cx="8498532" cy="3620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19985" y="6488668"/>
            <a:ext cx="272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(Cheng</a:t>
            </a:r>
            <a:r>
              <a:rPr lang="en-US" altLang="ko-KR" dirty="0"/>
              <a:t>, 2012, New </a:t>
            </a:r>
            <a:r>
              <a:rPr lang="en-US" altLang="ko-KR" dirty="0" smtClean="0"/>
              <a:t>Biotech)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811780" y="4069080"/>
            <a:ext cx="1211580" cy="441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41020" y="2796540"/>
            <a:ext cx="1211580" cy="4419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12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 approved </a:t>
            </a:r>
            <a:r>
              <a:rPr lang="en-US" altLang="ko-KR" dirty="0" smtClean="0"/>
              <a:t>agents until </a:t>
            </a:r>
            <a:r>
              <a:rPr lang="en-US" altLang="ko-KR" dirty="0"/>
              <a:t>2011</a:t>
            </a:r>
          </a:p>
          <a:p>
            <a:pPr lvl="1"/>
            <a:r>
              <a:rPr lang="en-US" altLang="ko-KR" dirty="0" err="1" smtClean="0"/>
              <a:t>Vemurafenib</a:t>
            </a:r>
            <a:r>
              <a:rPr lang="en-US" altLang="ko-KR" dirty="0" smtClean="0"/>
              <a:t>: survival </a:t>
            </a:r>
            <a:r>
              <a:rPr lang="en-US" altLang="ko-KR" dirty="0"/>
              <a:t>benefit in advanced malignant </a:t>
            </a:r>
            <a:r>
              <a:rPr lang="en-US" altLang="ko-KR" dirty="0" smtClean="0"/>
              <a:t>melanoma</a:t>
            </a:r>
            <a:endParaRPr lang="en-US" altLang="ko-KR" dirty="0"/>
          </a:p>
          <a:p>
            <a:r>
              <a:rPr lang="en-US" altLang="ko-KR" dirty="0" smtClean="0"/>
              <a:t>Time from IND to approval: ~ 5 years</a:t>
            </a:r>
          </a:p>
          <a:p>
            <a:pPr lvl="1"/>
            <a:r>
              <a:rPr lang="en-US" altLang="ko-KR" dirty="0" smtClean="0"/>
              <a:t>Collaboration of </a:t>
            </a:r>
            <a:r>
              <a:rPr lang="en-US" altLang="ko-KR" dirty="0" err="1" smtClean="0"/>
              <a:t>Plexikkon</a:t>
            </a:r>
            <a:r>
              <a:rPr lang="en-US" altLang="ko-KR" dirty="0" smtClean="0"/>
              <a:t> and Roche (Roche MS)</a:t>
            </a:r>
          </a:p>
          <a:p>
            <a:pPr lvl="1"/>
            <a:r>
              <a:rPr lang="en-US" altLang="ko-KR" dirty="0" smtClean="0"/>
              <a:t>IND and Phase I : </a:t>
            </a:r>
            <a:r>
              <a:rPr lang="en-US" altLang="ko-KR" dirty="0" err="1" smtClean="0"/>
              <a:t>Plexikkon</a:t>
            </a:r>
            <a:endParaRPr lang="en-US" altLang="ko-KR" dirty="0" smtClean="0"/>
          </a:p>
          <a:p>
            <a:r>
              <a:rPr lang="en-US" altLang="ko-KR" dirty="0"/>
              <a:t>1</a:t>
            </a:r>
            <a:r>
              <a:rPr lang="en-US" altLang="ko-KR" baseline="30000" dirty="0"/>
              <a:t>st</a:t>
            </a:r>
            <a:r>
              <a:rPr lang="en-US" altLang="ko-KR" dirty="0"/>
              <a:t> personalized therapy for melanoma </a:t>
            </a:r>
          </a:p>
          <a:p>
            <a:pPr lvl="1"/>
            <a:r>
              <a:rPr lang="en-US" altLang="ko-KR" dirty="0"/>
              <a:t>Patients are selected using an analytically and clinically validated test.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30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References</a:t>
            </a:r>
          </a:p>
          <a:p>
            <a:pPr lvl="1"/>
            <a:r>
              <a:rPr lang="en-US" altLang="ko-KR" dirty="0"/>
              <a:t>FDA, CDER, 202429Orig1s000</a:t>
            </a:r>
          </a:p>
          <a:p>
            <a:pPr lvl="2"/>
            <a:r>
              <a:rPr lang="en-US" altLang="ko-KR" dirty="0"/>
              <a:t>Medical Reviews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www.accessdata.fda.gov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 err="1">
                <a:hlinkClick r:id="rId2"/>
              </a:rPr>
              <a:t>drugsatfda_docs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 err="1">
                <a:hlinkClick r:id="rId2"/>
              </a:rPr>
              <a:t>nda</a:t>
            </a:r>
            <a:r>
              <a:rPr lang="en-US" altLang="ko-KR" dirty="0">
                <a:hlinkClick r:id="rId2"/>
              </a:rPr>
              <a:t>/2011/</a:t>
            </a:r>
            <a:r>
              <a:rPr lang="en-US" altLang="ko-KR" dirty="0" err="1">
                <a:hlinkClick r:id="rId2"/>
              </a:rPr>
              <a:t>202429Orig1s000MedR.pdf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Approval Package </a:t>
            </a:r>
            <a:r>
              <a:rPr lang="en-US" altLang="ko-KR" dirty="0" err="1"/>
              <a:t>202429Orig1s000</a:t>
            </a:r>
            <a:r>
              <a:rPr lang="en-US" altLang="ko-KR" dirty="0"/>
              <a:t> </a:t>
            </a: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err="1">
                <a:hlinkClick r:id="rId3"/>
              </a:rPr>
              <a:t>www.accessdata.fda.gov</a:t>
            </a:r>
            <a:r>
              <a:rPr lang="en-US" altLang="ko-KR" dirty="0">
                <a:hlinkClick r:id="rId3"/>
              </a:rPr>
              <a:t>/</a:t>
            </a:r>
            <a:r>
              <a:rPr lang="en-US" altLang="ko-KR" dirty="0" err="1">
                <a:hlinkClick r:id="rId3"/>
              </a:rPr>
              <a:t>drugsatfda_docs</a:t>
            </a:r>
            <a:r>
              <a:rPr lang="en-US" altLang="ko-KR" dirty="0">
                <a:hlinkClick r:id="rId3"/>
              </a:rPr>
              <a:t>/</a:t>
            </a:r>
            <a:r>
              <a:rPr lang="en-US" altLang="ko-KR" dirty="0" err="1">
                <a:hlinkClick r:id="rId3"/>
              </a:rPr>
              <a:t>nda</a:t>
            </a:r>
            <a:r>
              <a:rPr lang="en-US" altLang="ko-KR" dirty="0">
                <a:hlinkClick r:id="rId3"/>
              </a:rPr>
              <a:t>/2011/</a:t>
            </a:r>
            <a:r>
              <a:rPr lang="en-US" altLang="ko-KR" dirty="0" err="1">
                <a:hlinkClick r:id="rId3"/>
              </a:rPr>
              <a:t>202429Orig1s000Approv.pdf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Clinical Pharmacology </a:t>
            </a:r>
            <a:r>
              <a:rPr lang="en-US" altLang="ko-KR" dirty="0">
                <a:hlinkClick r:id="rId4"/>
              </a:rPr>
              <a:t>https://</a:t>
            </a:r>
            <a:r>
              <a:rPr lang="en-US" altLang="ko-KR" dirty="0" err="1">
                <a:hlinkClick r:id="rId4"/>
              </a:rPr>
              <a:t>www.accessdata.fda.gov</a:t>
            </a:r>
            <a:r>
              <a:rPr lang="en-US" altLang="ko-KR" dirty="0">
                <a:hlinkClick r:id="rId4"/>
              </a:rPr>
              <a:t>/</a:t>
            </a:r>
            <a:r>
              <a:rPr lang="en-US" altLang="ko-KR" dirty="0" err="1">
                <a:hlinkClick r:id="rId4"/>
              </a:rPr>
              <a:t>drugsatfda_docs</a:t>
            </a:r>
            <a:r>
              <a:rPr lang="en-US" altLang="ko-KR" dirty="0">
                <a:hlinkClick r:id="rId4"/>
              </a:rPr>
              <a:t>/</a:t>
            </a:r>
            <a:r>
              <a:rPr lang="en-US" altLang="ko-KR" dirty="0" err="1">
                <a:hlinkClick r:id="rId4"/>
              </a:rPr>
              <a:t>nda</a:t>
            </a:r>
            <a:r>
              <a:rPr lang="en-US" altLang="ko-KR" dirty="0">
                <a:hlinkClick r:id="rId4"/>
              </a:rPr>
              <a:t>/2011/</a:t>
            </a:r>
            <a:r>
              <a:rPr lang="en-US" altLang="ko-KR" dirty="0" err="1">
                <a:hlinkClick r:id="rId4"/>
              </a:rPr>
              <a:t>202429Orig1s000ClinPharmR.pdf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Pharmacology </a:t>
            </a:r>
            <a:r>
              <a:rPr lang="en-US" altLang="ko-KR" dirty="0">
                <a:hlinkClick r:id="rId5"/>
              </a:rPr>
              <a:t>https://</a:t>
            </a:r>
            <a:r>
              <a:rPr lang="en-US" altLang="ko-KR" dirty="0" err="1">
                <a:hlinkClick r:id="rId5"/>
              </a:rPr>
              <a:t>www.accessdata.fda.gov</a:t>
            </a:r>
            <a:r>
              <a:rPr lang="en-US" altLang="ko-KR" dirty="0">
                <a:hlinkClick r:id="rId5"/>
              </a:rPr>
              <a:t>/</a:t>
            </a:r>
            <a:r>
              <a:rPr lang="en-US" altLang="ko-KR" dirty="0" err="1">
                <a:hlinkClick r:id="rId5"/>
              </a:rPr>
              <a:t>drugsatfda_docs</a:t>
            </a:r>
            <a:r>
              <a:rPr lang="en-US" altLang="ko-KR" dirty="0">
                <a:hlinkClick r:id="rId5"/>
              </a:rPr>
              <a:t>/</a:t>
            </a:r>
            <a:r>
              <a:rPr lang="en-US" altLang="ko-KR" dirty="0" err="1">
                <a:hlinkClick r:id="rId5"/>
              </a:rPr>
              <a:t>nda</a:t>
            </a:r>
            <a:r>
              <a:rPr lang="en-US" altLang="ko-KR" dirty="0">
                <a:hlinkClick r:id="rId5"/>
              </a:rPr>
              <a:t>/2011/</a:t>
            </a:r>
            <a:r>
              <a:rPr lang="en-US" altLang="ko-KR" dirty="0" err="1">
                <a:hlinkClick r:id="rId5"/>
              </a:rPr>
              <a:t>202429Orig1s000PharmR.pdf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6C03BE-FE76-8643-B767-F5B63D61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AB1ADD-E149-8448-9F53-3B3CADB22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9C69D7B-0944-1B45-AF7B-711FF1968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88"/>
            <a:ext cx="4750230" cy="4437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4AE29BD-4B19-564A-AEE0-E0178394F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620688"/>
            <a:ext cx="404998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994" y="0"/>
            <a:ext cx="246042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667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3459480"/>
            <a:ext cx="8229600" cy="3240422"/>
          </a:xfrm>
        </p:spPr>
        <p:txBody>
          <a:bodyPr>
            <a:normAutofit fontScale="62500" lnSpcReduction="20000"/>
          </a:bodyPr>
          <a:lstStyle/>
          <a:p>
            <a:endParaRPr lang="en-US" altLang="ko-KR" dirty="0"/>
          </a:p>
          <a:p>
            <a:r>
              <a:rPr lang="en-US" altLang="ko-KR" dirty="0"/>
              <a:t>3 drugs were approved by the FDA for the treatment of advanced melanoma. </a:t>
            </a:r>
          </a:p>
          <a:p>
            <a:r>
              <a:rPr lang="en-US" altLang="ko-KR" dirty="0" err="1"/>
              <a:t>Dacarbazine</a:t>
            </a:r>
            <a:r>
              <a:rPr lang="en-US" altLang="ko-KR" dirty="0"/>
              <a:t> was approved over 30 years ago</a:t>
            </a:r>
          </a:p>
          <a:p>
            <a:pPr lvl="1"/>
            <a:r>
              <a:rPr lang="en-US" altLang="ko-KR" b="1" dirty="0"/>
              <a:t>no survival benefit </a:t>
            </a:r>
            <a:r>
              <a:rPr lang="en-US" altLang="ko-KR" dirty="0"/>
              <a:t>has been demonstrated. </a:t>
            </a:r>
          </a:p>
          <a:p>
            <a:pPr lvl="1"/>
            <a:r>
              <a:rPr lang="en-US" altLang="ko-KR" dirty="0"/>
              <a:t>response rates with single-agent </a:t>
            </a:r>
            <a:r>
              <a:rPr lang="en-US" altLang="ko-KR" dirty="0" err="1"/>
              <a:t>dacarbazine</a:t>
            </a:r>
            <a:r>
              <a:rPr lang="en-US" altLang="ko-KR" dirty="0"/>
              <a:t>: </a:t>
            </a:r>
            <a:r>
              <a:rPr lang="en-US" altLang="ko-KR" b="1" dirty="0"/>
              <a:t>7% to 32%</a:t>
            </a:r>
          </a:p>
          <a:p>
            <a:pPr lvl="1"/>
            <a:r>
              <a:rPr lang="en-US" altLang="ko-KR" dirty="0"/>
              <a:t>OS: </a:t>
            </a:r>
            <a:r>
              <a:rPr lang="en-US" altLang="ko-KR" b="1" dirty="0"/>
              <a:t>5.6 to 11 months</a:t>
            </a:r>
          </a:p>
          <a:p>
            <a:r>
              <a:rPr lang="en-US" altLang="ko-KR" dirty="0" err="1"/>
              <a:t>Aldesleukin</a:t>
            </a:r>
            <a:r>
              <a:rPr lang="en-US" altLang="ko-KR" dirty="0"/>
              <a:t> (IL-2) approval in 1998 </a:t>
            </a:r>
          </a:p>
          <a:p>
            <a:pPr lvl="1"/>
            <a:r>
              <a:rPr lang="en-US" altLang="ko-KR" dirty="0"/>
              <a:t>A meta-analysis of </a:t>
            </a:r>
            <a:r>
              <a:rPr lang="en-US" altLang="ko-KR" b="1" dirty="0" err="1"/>
              <a:t>chemoimmunotherapy</a:t>
            </a:r>
            <a:r>
              <a:rPr lang="en-US" altLang="ko-KR" b="1" dirty="0"/>
              <a:t> versus chemotherapy </a:t>
            </a:r>
            <a:r>
              <a:rPr lang="en-US" altLang="ko-KR" dirty="0"/>
              <a:t>found </a:t>
            </a:r>
            <a:r>
              <a:rPr lang="en-US" altLang="ko-KR" b="1" dirty="0"/>
              <a:t>increased response rates and toxicity </a:t>
            </a:r>
            <a:r>
              <a:rPr lang="en-US" altLang="ko-KR" dirty="0"/>
              <a:t>with </a:t>
            </a:r>
            <a:r>
              <a:rPr lang="en-US" altLang="ko-KR" dirty="0" err="1"/>
              <a:t>chemoimmunotherapy</a:t>
            </a:r>
            <a:endParaRPr lang="en-US" altLang="ko-KR" dirty="0"/>
          </a:p>
          <a:p>
            <a:pPr lvl="2"/>
            <a:r>
              <a:rPr lang="en-US" altLang="ko-KR" b="1" dirty="0"/>
              <a:t>no improvement in survival</a:t>
            </a:r>
            <a:endParaRPr lang="ko-KR" altLang="en-US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121406"/>
            <a:ext cx="8676456" cy="266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85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Mechanism of 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http://www.thelancet.com/cms/attachment/2021742744/2041575982/g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628800"/>
            <a:ext cx="627697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965241" y="6488668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Bombeli</a:t>
            </a:r>
            <a:r>
              <a:rPr lang="en-US" altLang="ko-KR" dirty="0"/>
              <a:t>, Lancet, 2014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6012160" y="1526583"/>
            <a:ext cx="245281" cy="75028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 flipV="1">
            <a:off x="2267744" y="4869160"/>
            <a:ext cx="390807" cy="63142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979908" y="3088037"/>
            <a:ext cx="736170" cy="395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989735" y="1596325"/>
            <a:ext cx="949272" cy="1910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83968" y="2142641"/>
            <a:ext cx="1279924" cy="1612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70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31556" y="274638"/>
            <a:ext cx="3855244" cy="1143000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1</a:t>
            </a:r>
            <a:r>
              <a:rPr lang="en-US" altLang="ko-KR" sz="2800" baseline="30000" dirty="0"/>
              <a:t>st</a:t>
            </a:r>
            <a:r>
              <a:rPr lang="en-US" altLang="ko-KR" sz="2800" dirty="0"/>
              <a:t> page of summary review (16 pages)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0"/>
            <a:ext cx="4726552" cy="685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3233738" y="692696"/>
            <a:ext cx="5730750" cy="5472608"/>
            <a:chOff x="3233738" y="692696"/>
            <a:chExt cx="5730750" cy="5472608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735" y="1628800"/>
              <a:ext cx="4176753" cy="4536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직선 화살표 연결선 14"/>
            <p:cNvCxnSpPr/>
            <p:nvPr/>
          </p:nvCxnSpPr>
          <p:spPr>
            <a:xfrm>
              <a:off x="4286250" y="4119563"/>
              <a:ext cx="719138" cy="7239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4586287" y="4233863"/>
              <a:ext cx="490538" cy="53816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3233738" y="4633913"/>
              <a:ext cx="1828800" cy="30956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4186237" y="3995738"/>
              <a:ext cx="900113" cy="47625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>
              <a:off x="3873053" y="4383882"/>
              <a:ext cx="1199010" cy="18335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3752378" y="692696"/>
              <a:ext cx="1272060" cy="345544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직선 화살표 연결선 29"/>
          <p:cNvCxnSpPr/>
          <p:nvPr/>
        </p:nvCxnSpPr>
        <p:spPr>
          <a:xfrm flipH="1">
            <a:off x="3347864" y="2276872"/>
            <a:ext cx="40451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2528714" y="3167460"/>
            <a:ext cx="40451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3076402" y="1614885"/>
            <a:ext cx="40451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6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0" y="274638"/>
            <a:ext cx="41148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</a:t>
            </a:r>
            <a:r>
              <a:rPr lang="en-US" altLang="ko-KR" baseline="30000" dirty="0"/>
              <a:t>st</a:t>
            </a:r>
            <a:r>
              <a:rPr lang="en-US" altLang="ko-KR" dirty="0"/>
              <a:t> page of medical review (97 pages)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92688" y="651605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Clinical Review, NDA 2020429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35496" y="0"/>
            <a:ext cx="6229518" cy="6381328"/>
            <a:chOff x="2483768" y="44624"/>
            <a:chExt cx="6229518" cy="6381328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44624"/>
              <a:ext cx="4621628" cy="6381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그룹 13"/>
            <p:cNvGrpSpPr/>
            <p:nvPr/>
          </p:nvGrpSpPr>
          <p:grpSpPr>
            <a:xfrm>
              <a:off x="5364088" y="1628800"/>
              <a:ext cx="3349198" cy="4608512"/>
              <a:chOff x="5364088" y="1628800"/>
              <a:chExt cx="3349198" cy="4608512"/>
            </a:xfrm>
          </p:grpSpPr>
          <p:cxnSp>
            <p:nvCxnSpPr>
              <p:cNvPr id="6" name="직선 화살표 연결선 5"/>
              <p:cNvCxnSpPr/>
              <p:nvPr/>
            </p:nvCxnSpPr>
            <p:spPr>
              <a:xfrm flipH="1">
                <a:off x="5364088" y="1628800"/>
                <a:ext cx="50405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화살표 연결선 7"/>
              <p:cNvCxnSpPr/>
              <p:nvPr/>
            </p:nvCxnSpPr>
            <p:spPr>
              <a:xfrm flipH="1">
                <a:off x="6084168" y="2492896"/>
                <a:ext cx="50405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/>
              <p:cNvCxnSpPr/>
              <p:nvPr/>
            </p:nvCxnSpPr>
            <p:spPr>
              <a:xfrm flipH="1">
                <a:off x="5921776" y="4797152"/>
                <a:ext cx="50405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화살표 연결선 9"/>
              <p:cNvCxnSpPr/>
              <p:nvPr/>
            </p:nvCxnSpPr>
            <p:spPr>
              <a:xfrm flipH="1">
                <a:off x="5688632" y="5661248"/>
                <a:ext cx="50405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/>
              <p:cNvCxnSpPr/>
              <p:nvPr/>
            </p:nvCxnSpPr>
            <p:spPr>
              <a:xfrm flipH="1">
                <a:off x="5688632" y="5517232"/>
                <a:ext cx="50405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/>
              <p:cNvCxnSpPr/>
              <p:nvPr/>
            </p:nvCxnSpPr>
            <p:spPr>
              <a:xfrm flipH="1">
                <a:off x="6601340" y="6237312"/>
                <a:ext cx="50405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 flipH="1">
                <a:off x="6084168" y="2132856"/>
                <a:ext cx="50405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/>
              <p:cNvSpPr/>
              <p:nvPr/>
            </p:nvSpPr>
            <p:spPr>
              <a:xfrm>
                <a:off x="5868144" y="2564904"/>
                <a:ext cx="178286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i="1" dirty="0">
                    <a:solidFill>
                      <a:srgbClr val="FF0000"/>
                    </a:solidFill>
                  </a:rPr>
                  <a:t>Division of Drug Oncology Products/</a:t>
                </a:r>
              </a:p>
              <a:p>
                <a:r>
                  <a:rPr lang="en-US" altLang="ko-KR" sz="1000" i="1" dirty="0">
                    <a:solidFill>
                      <a:srgbClr val="FF0000"/>
                    </a:solidFill>
                  </a:rPr>
                  <a:t>Office of Oncology Drug Products</a:t>
                </a:r>
                <a:endParaRPr lang="ko-KR" altLang="en-US" sz="1000" i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6156176" y="2174667"/>
                <a:ext cx="255711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i="1" dirty="0">
                    <a:solidFill>
                      <a:srgbClr val="FF0000"/>
                    </a:solidFill>
                  </a:rPr>
                  <a:t>Priority review: 6 months (Standard review: 10 months)</a:t>
                </a:r>
                <a:endParaRPr lang="ko-KR" altLang="en-US" sz="1000" i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463138" y="5320144"/>
            <a:ext cx="3835730" cy="415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49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Review: </a:t>
            </a:r>
            <a:r>
              <a:rPr lang="en-US" altLang="ko-KR" dirty="0" smtClean="0"/>
              <a:t>Pharmacology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 smtClean="0"/>
              <a:t>(115 pages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78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Nonclinical </a:t>
            </a:r>
            <a:r>
              <a:rPr lang="en-US" altLang="ko-KR" dirty="0" smtClean="0"/>
              <a:t>Findings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ko-KR" dirty="0" smtClean="0"/>
              <a:t>Observational </a:t>
            </a:r>
            <a:r>
              <a:rPr lang="en-US" altLang="ko-KR" dirty="0"/>
              <a:t>Battery. Tests with isolated canine cardiac Purkinje fibers were</a:t>
            </a:r>
          </a:p>
          <a:p>
            <a:r>
              <a:rPr lang="en-US" altLang="ko-KR" dirty="0"/>
              <a:t>inconclusive but showed a decrease in V max of about 50% suggesting the possibility of</a:t>
            </a:r>
          </a:p>
          <a:p>
            <a:r>
              <a:rPr lang="en-US" altLang="ko-KR" dirty="0"/>
              <a:t>inhibition of conduction. This correlated with an increase in AV block and QT</a:t>
            </a:r>
          </a:p>
          <a:p>
            <a:r>
              <a:rPr lang="en-US" altLang="ko-KR" dirty="0"/>
              <a:t>prolongation seen in dogs. QT prolongation occurs clinically.</a:t>
            </a:r>
          </a:p>
          <a:p>
            <a:r>
              <a:rPr lang="en-US" altLang="ko-KR" dirty="0"/>
              <a:t>Rats clear </a:t>
            </a:r>
            <a:r>
              <a:rPr lang="en-US" altLang="ko-KR" dirty="0" err="1"/>
              <a:t>vemurafenib</a:t>
            </a:r>
            <a:r>
              <a:rPr lang="en-US" altLang="ko-KR" dirty="0"/>
              <a:t> much more rapidly than humans. Studies using the</a:t>
            </a:r>
          </a:p>
          <a:p>
            <a:r>
              <a:rPr lang="en-US" altLang="ko-KR" dirty="0"/>
              <a:t>maximum feasible dose cause little toxicity despite achieving exposures comparable to</a:t>
            </a:r>
          </a:p>
          <a:p>
            <a:r>
              <a:rPr lang="en-US" altLang="ko-KR" dirty="0"/>
              <a:t>or higher than those that cause toxicity clinically.</a:t>
            </a:r>
          </a:p>
          <a:p>
            <a:r>
              <a:rPr lang="en-US" altLang="ko-KR" dirty="0"/>
              <a:t>Dogs show signs of toxicity at exposures significantly less than those seen</a:t>
            </a:r>
          </a:p>
          <a:p>
            <a:r>
              <a:rPr lang="en-US" altLang="ko-KR" dirty="0"/>
              <a:t>clinically. Doses of 450 mg/kg/day BID (18000 mg/m 2 /day) caused unacceptable toxicity</a:t>
            </a:r>
          </a:p>
          <a:p>
            <a:r>
              <a:rPr lang="en-US" altLang="ko-KR" dirty="0"/>
              <a:t>and mortality by Day 8. Prior to Day 8 the dogs showed clinical signs of excessive</a:t>
            </a:r>
          </a:p>
          <a:p>
            <a:r>
              <a:rPr lang="en-US" altLang="ko-KR" dirty="0"/>
              <a:t>salivation, vomiting, dehydration, soft or malformed feces and </a:t>
            </a:r>
            <a:r>
              <a:rPr lang="en-US" altLang="ko-KR" dirty="0" err="1"/>
              <a:t>hypoactivity</a:t>
            </a:r>
            <a:r>
              <a:rPr lang="en-US" altLang="ko-KR" dirty="0"/>
              <a:t>. </a:t>
            </a:r>
            <a:r>
              <a:rPr lang="en-US" altLang="ko-KR" dirty="0" err="1"/>
              <a:t>Hypoactivity</a:t>
            </a:r>
            <a:endParaRPr lang="en-US" altLang="ko-KR" dirty="0"/>
          </a:p>
          <a:p>
            <a:r>
              <a:rPr lang="en-US" altLang="ko-KR" dirty="0"/>
              <a:t>correlates with the fatigue seen clinically. Vomiting also occurs clinically. These two</a:t>
            </a:r>
          </a:p>
          <a:p>
            <a:r>
              <a:rPr lang="en-US" altLang="ko-KR" dirty="0"/>
              <a:t>toxicities were dose limiting in Phase I clinical studies. In a 13-week study, a lower dose</a:t>
            </a:r>
          </a:p>
          <a:p>
            <a:r>
              <a:rPr lang="en-US" altLang="ko-KR" dirty="0"/>
              <a:t>of 300 mg/kg/day caused three deaths by Day 31. No dogs died after that time, an</a:t>
            </a:r>
          </a:p>
          <a:p>
            <a:r>
              <a:rPr lang="en-US" altLang="ko-KR" dirty="0"/>
              <a:t>observation that correlated with a steady decrease in exposure. This decrease was</a:t>
            </a:r>
          </a:p>
          <a:p>
            <a:r>
              <a:rPr lang="en-US" altLang="ko-KR" dirty="0"/>
              <a:t>probably because of induction of metabolism. Dogs that survived had increases in ALT,</a:t>
            </a:r>
          </a:p>
          <a:p>
            <a:r>
              <a:rPr lang="en-US" altLang="ko-KR" dirty="0"/>
              <a:t>GGT, amylase and ALP suggesting damage to the liver and pancreas. Hepatic toxicity</a:t>
            </a:r>
          </a:p>
          <a:p>
            <a:r>
              <a:rPr lang="en-US" altLang="ko-KR" dirty="0"/>
              <a:t>occurs clinically. Cholesterol and triglycerides were increased. Cholesterol biosynthesis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71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31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3717032"/>
            <a:ext cx="8229600" cy="298287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Ipilimumab</a:t>
            </a:r>
          </a:p>
          <a:p>
            <a:pPr lvl="1"/>
            <a:r>
              <a:rPr lang="en-US" altLang="ko-KR" dirty="0"/>
              <a:t>monoclonal antibody targeting CTLA-4</a:t>
            </a:r>
          </a:p>
          <a:p>
            <a:pPr lvl="1"/>
            <a:r>
              <a:rPr lang="en-US" altLang="ko-KR" dirty="0"/>
              <a:t>approved in 2011 </a:t>
            </a:r>
          </a:p>
          <a:p>
            <a:pPr lvl="1"/>
            <a:r>
              <a:rPr lang="en-US" altLang="ko-KR" dirty="0"/>
              <a:t>Median OS </a:t>
            </a:r>
          </a:p>
          <a:p>
            <a:pPr lvl="2"/>
            <a:r>
              <a:rPr lang="en-US" altLang="ko-KR" b="1" dirty="0" err="1"/>
              <a:t>ipilimumab</a:t>
            </a:r>
            <a:r>
              <a:rPr lang="en-US" altLang="ko-KR" b="1" dirty="0"/>
              <a:t>–</a:t>
            </a:r>
            <a:r>
              <a:rPr lang="en-US" altLang="ko-KR" b="1" dirty="0" err="1"/>
              <a:t>dacarbazine</a:t>
            </a:r>
            <a:r>
              <a:rPr lang="en-US" altLang="ko-KR" b="1" dirty="0"/>
              <a:t> group : </a:t>
            </a:r>
            <a:r>
              <a:rPr lang="en-US" altLang="ko-KR" dirty="0"/>
              <a:t>11.2 months </a:t>
            </a:r>
          </a:p>
          <a:p>
            <a:pPr lvl="2"/>
            <a:r>
              <a:rPr lang="en-US" altLang="ko-KR" dirty="0" err="1"/>
              <a:t>dacarbazine</a:t>
            </a:r>
            <a:r>
              <a:rPr lang="en-US" altLang="ko-KR" dirty="0"/>
              <a:t> group : 9.1 months </a:t>
            </a:r>
          </a:p>
          <a:p>
            <a:pPr lvl="2"/>
            <a:r>
              <a:rPr lang="en-US" altLang="ko-KR" dirty="0"/>
              <a:t>HR, 0.72 (95% CI, 0.59–0.87)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121406"/>
            <a:ext cx="8676456" cy="266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91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PLX4032 or </a:t>
            </a:r>
            <a:r>
              <a:rPr lang="en-US" altLang="ko-KR" sz="2400" dirty="0" err="1"/>
              <a:t>Vemurafenib</a:t>
            </a:r>
            <a:r>
              <a:rPr lang="en-US" altLang="ko-KR" sz="2400" dirty="0"/>
              <a:t> (</a:t>
            </a:r>
            <a:r>
              <a:rPr lang="en-US" altLang="ko-KR" sz="2400" b="1" dirty="0"/>
              <a:t>V</a:t>
            </a:r>
            <a:r>
              <a:rPr lang="en-US" altLang="ko-KR" sz="2400" dirty="0"/>
              <a:t>600</a:t>
            </a:r>
            <a:r>
              <a:rPr lang="en-US" altLang="ko-KR" sz="2400" b="1" dirty="0"/>
              <a:t>E</a:t>
            </a:r>
            <a:r>
              <a:rPr lang="en-US" altLang="ko-KR" sz="2400" dirty="0"/>
              <a:t> </a:t>
            </a:r>
            <a:r>
              <a:rPr lang="en-US" altLang="ko-KR" sz="2400" b="1" dirty="0"/>
              <a:t>mu</a:t>
            </a:r>
            <a:r>
              <a:rPr lang="en-US" altLang="ko-KR" sz="2400" dirty="0"/>
              <a:t>tant </a:t>
            </a:r>
            <a:r>
              <a:rPr lang="en-US" altLang="ko-KR" sz="2400" b="1" dirty="0" err="1"/>
              <a:t>Raf</a:t>
            </a:r>
            <a:r>
              <a:rPr lang="en-US" altLang="ko-KR" sz="2400" dirty="0"/>
              <a:t> </a:t>
            </a:r>
            <a:r>
              <a:rPr lang="en-US" altLang="ko-KR" sz="2400" b="1" dirty="0"/>
              <a:t>inhib</a:t>
            </a:r>
            <a:r>
              <a:rPr lang="en-US" altLang="ko-KR" sz="2400" dirty="0"/>
              <a:t>itor</a:t>
            </a:r>
            <a:r>
              <a:rPr lang="en-US" altLang="ko-KR" sz="2400" dirty="0" smtClean="0"/>
              <a:t>)</a:t>
            </a:r>
          </a:p>
          <a:p>
            <a:r>
              <a:rPr lang="en-US" altLang="ko-KR" sz="2400" dirty="0" err="1"/>
              <a:t>Plexxikon</a:t>
            </a:r>
            <a:r>
              <a:rPr lang="en-US" altLang="ko-KR" sz="2400" dirty="0"/>
              <a:t> (Berkeley, California, US)</a:t>
            </a:r>
          </a:p>
          <a:p>
            <a:pPr lvl="1"/>
            <a:r>
              <a:rPr lang="en-US" altLang="ko-KR" sz="2000" dirty="0"/>
              <a:t>Structural biology-based platform called </a:t>
            </a:r>
            <a:r>
              <a:rPr lang="en-US" altLang="ko-KR" sz="2000" i="1" dirty="0"/>
              <a:t>Scaffold-Based Drug Discovery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Vemurafenib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dirty="0"/>
              <a:t>Founded by Joseph </a:t>
            </a:r>
            <a:r>
              <a:rPr lang="en-US" altLang="ko-KR" sz="2000" dirty="0" err="1"/>
              <a:t>Schlessinger</a:t>
            </a:r>
            <a:r>
              <a:rPr lang="en-US" altLang="ko-KR" sz="2000" dirty="0"/>
              <a:t> (Yale) and Sung-</a:t>
            </a:r>
            <a:r>
              <a:rPr lang="en-US" altLang="ko-KR" sz="2000" dirty="0" err="1"/>
              <a:t>Hou</a:t>
            </a:r>
            <a:r>
              <a:rPr lang="en-US" altLang="ko-KR" sz="2000" dirty="0"/>
              <a:t> Kim (UC Berkeley) (2001)</a:t>
            </a:r>
          </a:p>
          <a:p>
            <a:pPr lvl="1"/>
            <a:r>
              <a:rPr lang="en-US" altLang="ko-KR" sz="2000" dirty="0" smtClean="0"/>
              <a:t>Later </a:t>
            </a:r>
            <a:r>
              <a:rPr lang="en-US" altLang="ko-KR" sz="2000" dirty="0"/>
              <a:t>acquired by the Japanese pharmaceutical company Daiichi Sankyo (2011)</a:t>
            </a:r>
          </a:p>
          <a:p>
            <a:pPr lvl="1"/>
            <a:endParaRPr lang="ko-KR" altLang="en-US" sz="2000" dirty="0"/>
          </a:p>
          <a:p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32656"/>
            <a:ext cx="2596748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1259632" y="4772702"/>
            <a:ext cx="3018109" cy="1224136"/>
            <a:chOff x="2843808" y="4149080"/>
            <a:chExt cx="3515717" cy="1425965"/>
          </a:xfrm>
        </p:grpSpPr>
        <p:pic>
          <p:nvPicPr>
            <p:cNvPr id="6" name="Picture 2" descr="ê¹ì±í¸ êµì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4206893"/>
              <a:ext cx="1787525" cy="1325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159"/>
            <a:stretch/>
          </p:blipFill>
          <p:spPr bwMode="auto">
            <a:xfrm>
              <a:off x="2843808" y="4149080"/>
              <a:ext cx="1446460" cy="14259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5088721" y="4703918"/>
            <a:ext cx="3163442" cy="1793752"/>
            <a:chOff x="5724128" y="51072"/>
            <a:chExt cx="3163442" cy="1793752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1268760"/>
              <a:ext cx="1733526" cy="36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6" descr="daiichi sankyo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88" t="14827" r="24232" b="13792"/>
            <a:stretch/>
          </p:blipFill>
          <p:spPr bwMode="auto">
            <a:xfrm>
              <a:off x="8172400" y="1160748"/>
              <a:ext cx="715170" cy="684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직선 화살표 연결선 11"/>
            <p:cNvCxnSpPr/>
            <p:nvPr/>
          </p:nvCxnSpPr>
          <p:spPr>
            <a:xfrm>
              <a:off x="7524328" y="1502786"/>
              <a:ext cx="576064" cy="0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8" descr="roche genentech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4771" y="51072"/>
              <a:ext cx="1255178" cy="94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직선 화살표 연결선 13"/>
            <p:cNvCxnSpPr/>
            <p:nvPr/>
          </p:nvCxnSpPr>
          <p:spPr>
            <a:xfrm flipV="1">
              <a:off x="7020272" y="926722"/>
              <a:ext cx="288032" cy="288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732240" y="926722"/>
              <a:ext cx="4475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2006</a:t>
              </a:r>
              <a:endParaRPr lang="ko-KR" alt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88581" y="1268760"/>
              <a:ext cx="4475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2011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56875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2. Target Identification &amp; Discovery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92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Timeline highlighting key events of the treatment of melanoma 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http://www.thelancet.com/cms/attachment/2021742744/2041575981/g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5" y="1755228"/>
            <a:ext cx="8963025" cy="44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282373" y="6550223"/>
            <a:ext cx="18614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Bombeli</a:t>
            </a:r>
            <a:r>
              <a:rPr lang="en-US" altLang="ko-KR" sz="1400" dirty="0"/>
              <a:t>, Lancet, </a:t>
            </a:r>
            <a:r>
              <a:rPr lang="en-US" altLang="ko-KR" sz="1400" dirty="0" smtClean="0"/>
              <a:t>2014)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6579185" y="2980669"/>
            <a:ext cx="945143" cy="580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/>
              <p14:cNvContentPartPr/>
              <p14:nvPr/>
            </p14:nvContentPartPr>
            <p14:xfrm>
              <a:off x="5956200" y="1889280"/>
              <a:ext cx="648000" cy="2232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360" y="1825560"/>
                <a:ext cx="6800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/>
              <p14:cNvContentPartPr/>
              <p14:nvPr/>
            </p14:nvContentPartPr>
            <p14:xfrm>
              <a:off x="5877000" y="2355840"/>
              <a:ext cx="864000" cy="4500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61160" y="2292480"/>
                <a:ext cx="8956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잉크 8"/>
              <p14:cNvContentPartPr/>
              <p14:nvPr/>
            </p14:nvContentPartPr>
            <p14:xfrm>
              <a:off x="7165800" y="2394000"/>
              <a:ext cx="1311840" cy="2880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49960" y="2330280"/>
                <a:ext cx="13435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잉크 9"/>
              <p14:cNvContentPartPr/>
              <p14:nvPr/>
            </p14:nvContentPartPr>
            <p14:xfrm>
              <a:off x="7512120" y="5349960"/>
              <a:ext cx="622440" cy="1620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96280" y="5286240"/>
                <a:ext cx="654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잉크 10"/>
              <p14:cNvContentPartPr/>
              <p14:nvPr/>
            </p14:nvContentPartPr>
            <p14:xfrm>
              <a:off x="8245440" y="5670720"/>
              <a:ext cx="381240" cy="2556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29600" y="5607000"/>
                <a:ext cx="4132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잉크 11"/>
              <p14:cNvContentPartPr/>
              <p14:nvPr/>
            </p14:nvContentPartPr>
            <p14:xfrm>
              <a:off x="7845480" y="5867280"/>
              <a:ext cx="778320" cy="1620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29640" y="5803920"/>
                <a:ext cx="8100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잉크 12"/>
              <p14:cNvContentPartPr/>
              <p14:nvPr/>
            </p14:nvContentPartPr>
            <p14:xfrm>
              <a:off x="5321160" y="4619520"/>
              <a:ext cx="483120" cy="684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05320" y="4556160"/>
                <a:ext cx="51480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204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 &amp; 나눔고딕">
      <a:majorFont>
        <a:latin typeface="Garamond"/>
        <a:ea typeface="나눔고딕"/>
        <a:cs typeface=""/>
      </a:majorFont>
      <a:minorFont>
        <a:latin typeface="Garamond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2699</Words>
  <Application>Microsoft Office PowerPoint</Application>
  <PresentationFormat>화면 슬라이드 쇼(4:3)</PresentationFormat>
  <Paragraphs>376</Paragraphs>
  <Slides>55</Slides>
  <Notes>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6" baseType="lpstr">
      <vt:lpstr>Office 테마</vt:lpstr>
      <vt:lpstr>NDA Review Workshop Vemurafenib (Zelboraf, Roche) for metastatic melanoma</vt:lpstr>
      <vt:lpstr>Vemurafenib (Zelboraf®) Product Profile</vt:lpstr>
      <vt:lpstr>Table of Contents</vt:lpstr>
      <vt:lpstr>Introduction - Melanoma</vt:lpstr>
      <vt:lpstr>Introduction</vt:lpstr>
      <vt:lpstr>Introduction</vt:lpstr>
      <vt:lpstr>Introduction</vt:lpstr>
      <vt:lpstr>2. Target Identification &amp; Discovery</vt:lpstr>
      <vt:lpstr>Timeline highlighting key events of the treatment of melanoma </vt:lpstr>
      <vt:lpstr>Landmark Paper</vt:lpstr>
      <vt:lpstr>Introduction</vt:lpstr>
      <vt:lpstr>Kinase inhibitor</vt:lpstr>
      <vt:lpstr>PowerPoint 프레젠테이션</vt:lpstr>
      <vt:lpstr>From scaffold to lead compound.</vt:lpstr>
      <vt:lpstr>Introduction</vt:lpstr>
      <vt:lpstr>3. Review: CMC (39 pages)</vt:lpstr>
      <vt:lpstr>CMC</vt:lpstr>
      <vt:lpstr>CMC</vt:lpstr>
      <vt:lpstr>Medical Review,  Clinical Pharmacology Review</vt:lpstr>
      <vt:lpstr>Development Overview</vt:lpstr>
      <vt:lpstr>PowerPoint 프레젠테이션</vt:lpstr>
      <vt:lpstr>Reformulation: Increased exposure</vt:lpstr>
      <vt:lpstr>Clinical Pharmacology</vt:lpstr>
      <vt:lpstr>PowerPoint 프레젠테이션</vt:lpstr>
      <vt:lpstr>Clinical Pharmacology</vt:lpstr>
      <vt:lpstr>PowerPoint 프레젠테이션</vt:lpstr>
      <vt:lpstr>Clinical Pharmacology</vt:lpstr>
      <vt:lpstr>Effects on CYP enzyme</vt:lpstr>
      <vt:lpstr>IND (2006-09)</vt:lpstr>
      <vt:lpstr>Phase I Study (2007-2009)</vt:lpstr>
      <vt:lpstr>End-of Phase 1 Meeting (2009-05)</vt:lpstr>
      <vt:lpstr>Fast Track Designation (2010-06)</vt:lpstr>
      <vt:lpstr>Expanded Access Program</vt:lpstr>
      <vt:lpstr>BRIM3 (Vemurafenib Front-Line Trial – Phase III Study Design)</vt:lpstr>
      <vt:lpstr>Efficacy – BRIM3</vt:lpstr>
      <vt:lpstr>Efficacy - BRIM3</vt:lpstr>
      <vt:lpstr>PowerPoint 프레젠테이션</vt:lpstr>
      <vt:lpstr>Clinical Pharmacology</vt:lpstr>
      <vt:lpstr>PowerPoint 프레젠테이션</vt:lpstr>
      <vt:lpstr>PowerPoint 프레젠테이션</vt:lpstr>
      <vt:lpstr>Safety</vt:lpstr>
      <vt:lpstr>PowerPoint 프레젠테이션</vt:lpstr>
      <vt:lpstr>Companion Diagnostic for Vemurafenib</vt:lpstr>
      <vt:lpstr>Companion Diagnostic for Vemurafenib</vt:lpstr>
      <vt:lpstr>Companion Diagnostic for Vemurafenib</vt:lpstr>
      <vt:lpstr>Discussion</vt:lpstr>
      <vt:lpstr>감사합니다.</vt:lpstr>
      <vt:lpstr>PowerPoint 프레젠테이션</vt:lpstr>
      <vt:lpstr>PowerPoint 프레젠테이션</vt:lpstr>
      <vt:lpstr>Mechanism of Action</vt:lpstr>
      <vt:lpstr>1st page of summary review (16 pages)</vt:lpstr>
      <vt:lpstr>1st page of medical review (97 pages)</vt:lpstr>
      <vt:lpstr>Review: Pharmacology  (115 pages)</vt:lpstr>
      <vt:lpstr>Nonclinical Findings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Sungpil Han MD/PhD</dc:creator>
  <cp:lastModifiedBy>Sungpil Han MD/PhD</cp:lastModifiedBy>
  <cp:revision>247</cp:revision>
  <dcterms:created xsi:type="dcterms:W3CDTF">2018-03-01T20:26:20Z</dcterms:created>
  <dcterms:modified xsi:type="dcterms:W3CDTF">2018-09-27T05:52:15Z</dcterms:modified>
</cp:coreProperties>
</file>